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5436096" cy="867516"/>
          </a:xfrm>
        </p:spPr>
        <p:txBody>
          <a:bodyPr>
            <a:noAutofit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</a:t>
            </a:r>
            <a:r>
              <a:rPr lang="uk-UA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-Всесвітній</a:t>
            </a: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боротьби зі </a:t>
            </a:r>
            <a:r>
              <a:rPr lang="uk-UA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www.4uth.gov.ua/aids/images/343px-World_Aids_Day_Ribb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61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зараження 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 з використаними медичними інструментами, зокрема голками, шприцами; наркоманія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3429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зараження 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5181156" cy="4525963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 чужими предметами особистої гігієни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31432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15605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зараження 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Потрапляння через ранки або подряпини крові хворої людини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21468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зараження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51091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>
                <a:solidFill>
                  <a:srgbClr val="C00000"/>
                </a:solidFill>
              </a:rPr>
              <a:t>   </a:t>
            </a:r>
            <a:r>
              <a:rPr lang="uk-UA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норм стерилізації інструментів під час переливання крові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57375"/>
            <a:ext cx="3643309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зараження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521494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/>
              <a:t>    </a:t>
            </a:r>
            <a:r>
              <a:rPr lang="uk-UA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хворої матері до дитини у період вагітності і годування груддю.</a:t>
            </a:r>
            <a:endParaRPr lang="ru-RU" sz="5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143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передається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5143504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500" b="1" i="1" dirty="0">
                <a:solidFill>
                  <a:srgbClr val="C00000"/>
                </a:solidFill>
              </a:rPr>
              <a:t>    </a:t>
            </a:r>
            <a:r>
              <a:rPr lang="uk-UA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хвороба не може перейти за допомогою укусу будь-якої комахи, при використанні загальних предметів побуту. </a:t>
            </a:r>
          </a:p>
          <a:p>
            <a:pPr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Людська слина також не є переносником захворювання.</a:t>
            </a:r>
            <a:endParaRPr lang="ru-RU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861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korisni-porady.at.ua/1/rukostiskan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357586" cy="259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0070C0"/>
                </a:solidFill>
              </a:rPr>
            </a:br>
            <a:r>
              <a:rPr lang="ru-RU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померли </a:t>
            </a:r>
            <a:r>
              <a:rPr lang="ru-RU" sz="5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Алея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Роздолля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341297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музеєм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прокладена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алея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кам’яних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плит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вирізьбленими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не видно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алеї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Роздолля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роздумів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алея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подовжується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плитами-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Людей,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чиї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на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кам’яних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глибах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вони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художники,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танцюристи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авангардисти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але померли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6109" r="10193"/>
          <a:stretch/>
        </p:blipFill>
        <p:spPr bwMode="auto">
          <a:xfrm>
            <a:off x="1763688" y="4725144"/>
            <a:ext cx="56886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 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Рудольф </a:t>
            </a:r>
            <a:r>
              <a:rPr lang="ru-RU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Нурієв</a:t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( 17.03.1938 – 20.11.1992)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5096" y="1428736"/>
            <a:ext cx="6096060" cy="54292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     </a:t>
            </a:r>
            <a:endParaRPr lang="ru-RU" sz="3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400" b="1" i="1" dirty="0">
                <a:solidFill>
                  <a:srgbClr val="C00000"/>
                </a:solidFill>
              </a:rPr>
              <a:t>      </a:t>
            </a:r>
            <a:r>
              <a:rPr lang="ru-RU" sz="4900" b="1" i="1" dirty="0">
                <a:solidFill>
                  <a:srgbClr val="C00000"/>
                </a:solidFill>
              </a:rPr>
              <a:t>  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Рудольф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балету.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Соліст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Кірова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Маріїнського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 у Санкт –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Лондонського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королівського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балету, директор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балетної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Паризької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Гранд – опери…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захопила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рудольфоманія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Нурієва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чекали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кумира в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куточках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знімався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з’являвся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робив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балетні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для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Рудольфа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Нурієва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перекреслив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СНІД.</a:t>
            </a:r>
          </a:p>
          <a:p>
            <a:pPr marL="0" indent="0">
              <a:buNone/>
            </a:pP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року великому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танцівникові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повідомили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інфікований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імунодефіциту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звістку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вилікувалися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грошей.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Відтоді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на </a:t>
            </a:r>
            <a:r>
              <a:rPr lang="ru-RU" sz="5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Сподівання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марними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погіршувався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-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запитував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перервано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Рудольфа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Нурієва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російському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Сен-Женевє’в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Буа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Парижем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могилою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кінорежисера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Тарновського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ru-RU" sz="4900" b="1" i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Контракт со смертью. Рудольф Нур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476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>
            <a:normAutofit/>
          </a:bodyPr>
          <a:lstStyle/>
          <a:p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Фреді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Меркьюрі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643570" cy="60007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    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Меркьюрі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рок-гурт «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користувалися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Новаторське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рок-відеокліпів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кінофільмів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шаленому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успіхові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Меркьюрі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найбагатіших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шоу-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Меркьюрі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жахливі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уже не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погано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говорив,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байдужим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антикваріату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помічав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листівок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цікавився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«Хочу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мене СНІД. Я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настав час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друзям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прихильникам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Сподіваюся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об’єднаються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хворобою».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стало…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Фредди Меркьюр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351" y="908720"/>
            <a:ext cx="334638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Ірвін</a:t>
            </a:r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Джонсон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9912" y="1600200"/>
            <a:ext cx="5834088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 </a:t>
            </a:r>
            <a:r>
              <a:rPr lang="uk-UA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листопаді 1991 року  від </a:t>
            </a:r>
            <a:r>
              <a:rPr lang="uk-UA" sz="4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uk-UA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загинув американський </a:t>
            </a:r>
            <a:r>
              <a:rPr lang="uk-UA" sz="4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баскетболіст</a:t>
            </a:r>
          </a:p>
          <a:p>
            <a:pPr>
              <a:buNone/>
            </a:pPr>
            <a:r>
              <a:rPr lang="uk-UA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6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6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Ірвін</a:t>
            </a:r>
            <a:r>
              <a:rPr lang="uk-UA" sz="6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Джонсон.</a:t>
            </a:r>
          </a:p>
          <a:p>
            <a:pPr>
              <a:buNone/>
            </a:pPr>
            <a:r>
              <a:rPr lang="uk-UA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5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за життя він написав книгу «Що ви можете зробити, щоб запобігти </a:t>
            </a:r>
            <a:r>
              <a:rPr lang="uk-UA" sz="5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uk-UA" sz="5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5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5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2770" name="Picture 2" descr="Ирвин Джон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881316" cy="381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586414" cy="796908"/>
          </a:xfrm>
        </p:spPr>
        <p:txBody>
          <a:bodyPr>
            <a:noAutofit/>
          </a:bodyPr>
          <a:lstStyle/>
          <a:p>
            <a:r>
              <a:rPr lang="uk-U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Джошуа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Летерберг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американський генетик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0"/>
            <a:ext cx="6357982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        </a:t>
            </a:r>
            <a:r>
              <a:rPr lang="ru-RU" sz="3500" b="1" dirty="0"/>
              <a:t> </a:t>
            </a:r>
            <a:r>
              <a:rPr lang="ru-RU" sz="3500" b="1" i="1" dirty="0">
                <a:solidFill>
                  <a:srgbClr val="C00000"/>
                </a:solidFill>
              </a:rPr>
              <a:t>«</a:t>
            </a:r>
            <a:r>
              <a:rPr lang="ru-RU" sz="3500" b="1" i="1" dirty="0" err="1">
                <a:solidFill>
                  <a:srgbClr val="C00000"/>
                </a:solidFill>
              </a:rPr>
              <a:t>Єдине</a:t>
            </a:r>
            <a:r>
              <a:rPr lang="ru-RU" sz="3500" b="1" i="1" dirty="0">
                <a:solidFill>
                  <a:srgbClr val="C00000"/>
                </a:solidFill>
              </a:rPr>
              <a:t>, </a:t>
            </a:r>
            <a:r>
              <a:rPr lang="ru-RU" sz="3500" b="1" i="1" dirty="0" err="1">
                <a:solidFill>
                  <a:srgbClr val="C00000"/>
                </a:solidFill>
              </a:rPr>
              <a:t>що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може</a:t>
            </a:r>
            <a:r>
              <a:rPr lang="ru-RU" sz="3500" b="1" i="1" dirty="0">
                <a:solidFill>
                  <a:srgbClr val="C00000"/>
                </a:solidFill>
              </a:rPr>
              <a:t> реально </a:t>
            </a:r>
            <a:r>
              <a:rPr lang="ru-RU" sz="3500" b="1" i="1" dirty="0" err="1">
                <a:solidFill>
                  <a:srgbClr val="C00000"/>
                </a:solidFill>
              </a:rPr>
              <a:t>загрожувати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людству</a:t>
            </a:r>
            <a:r>
              <a:rPr lang="ru-RU" sz="3500" b="1" i="1" dirty="0">
                <a:solidFill>
                  <a:srgbClr val="C00000"/>
                </a:solidFill>
              </a:rPr>
              <a:t> – </a:t>
            </a:r>
            <a:r>
              <a:rPr lang="ru-RU" sz="3500" b="1" i="1" dirty="0" err="1">
                <a:solidFill>
                  <a:srgbClr val="C00000"/>
                </a:solidFill>
              </a:rPr>
              <a:t>це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віруси</a:t>
            </a:r>
            <a:r>
              <a:rPr lang="ru-RU" sz="3500" b="1" i="1" dirty="0">
                <a:solidFill>
                  <a:srgbClr val="C00000"/>
                </a:solidFill>
              </a:rPr>
              <a:t>, </a:t>
            </a:r>
            <a:r>
              <a:rPr lang="ru-RU" sz="3500" b="1" i="1" dirty="0" err="1">
                <a:solidFill>
                  <a:srgbClr val="C00000"/>
                </a:solidFill>
              </a:rPr>
              <a:t>світ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яких</a:t>
            </a:r>
            <a:r>
              <a:rPr lang="ru-RU" sz="3500" b="1" i="1" dirty="0">
                <a:solidFill>
                  <a:srgbClr val="C00000"/>
                </a:solidFill>
              </a:rPr>
              <a:t> мало </a:t>
            </a:r>
            <a:r>
              <a:rPr lang="ru-RU" sz="3500" b="1" i="1" dirty="0" err="1">
                <a:solidFill>
                  <a:srgbClr val="C00000"/>
                </a:solidFill>
              </a:rPr>
              <a:t>відомий</a:t>
            </a:r>
            <a:r>
              <a:rPr lang="ru-RU" sz="3500" b="1" i="1" dirty="0">
                <a:solidFill>
                  <a:srgbClr val="C00000"/>
                </a:solidFill>
              </a:rPr>
              <a:t> нам, </a:t>
            </a:r>
            <a:r>
              <a:rPr lang="ru-RU" sz="3500" b="1" i="1" dirty="0" err="1">
                <a:solidFill>
                  <a:srgbClr val="C00000"/>
                </a:solidFill>
              </a:rPr>
              <a:t>які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дуже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швидко</a:t>
            </a:r>
            <a:r>
              <a:rPr lang="ru-RU" sz="3500" b="1" i="1" dirty="0">
                <a:solidFill>
                  <a:srgbClr val="C00000"/>
                </a:solidFill>
              </a:rPr>
              <a:t> </a:t>
            </a:r>
            <a:r>
              <a:rPr lang="ru-RU" sz="3500" b="1" i="1" dirty="0" err="1">
                <a:solidFill>
                  <a:srgbClr val="C00000"/>
                </a:solidFill>
              </a:rPr>
              <a:t>еволюціонують</a:t>
            </a:r>
            <a:r>
              <a:rPr lang="ru-RU" sz="3500" b="1" i="1" dirty="0">
                <a:solidFill>
                  <a:srgbClr val="C00000"/>
                </a:solidFill>
              </a:rPr>
              <a:t> у </a:t>
            </a:r>
            <a:r>
              <a:rPr lang="ru-RU" sz="3500" b="1" i="1" dirty="0" err="1">
                <a:solidFill>
                  <a:srgbClr val="C00000"/>
                </a:solidFill>
              </a:rPr>
              <a:t>сучасному</a:t>
            </a:r>
            <a:r>
              <a:rPr lang="ru-RU" sz="3500" b="1" i="1" dirty="0">
                <a:solidFill>
                  <a:srgbClr val="C00000"/>
                </a:solidFill>
              </a:rPr>
              <a:t> техногенному </a:t>
            </a:r>
            <a:r>
              <a:rPr lang="ru-RU" sz="3500" b="1" i="1" dirty="0" err="1">
                <a:solidFill>
                  <a:srgbClr val="C00000"/>
                </a:solidFill>
              </a:rPr>
              <a:t>середовищі</a:t>
            </a:r>
            <a:r>
              <a:rPr lang="ru-RU" sz="3500" b="1" i="1" dirty="0">
                <a:solidFill>
                  <a:srgbClr val="C00000"/>
                </a:solidFill>
              </a:rPr>
              <a:t>» - </a:t>
            </a:r>
            <a:r>
              <a:rPr lang="ru-RU" sz="3500" b="1" dirty="0" err="1"/>
              <a:t>Джошуа</a:t>
            </a:r>
            <a:r>
              <a:rPr lang="ru-RU" sz="3500" b="1" dirty="0"/>
              <a:t> </a:t>
            </a:r>
            <a:r>
              <a:rPr lang="ru-RU" sz="3500" b="1" dirty="0" err="1"/>
              <a:t>Летерберг</a:t>
            </a:r>
            <a:r>
              <a:rPr lang="ru-RU" sz="3500" b="1" dirty="0"/>
              <a:t>, </a:t>
            </a:r>
            <a:r>
              <a:rPr lang="ru-RU" sz="3500" b="1" dirty="0" err="1"/>
              <a:t>Нобелівський</a:t>
            </a:r>
            <a:r>
              <a:rPr lang="ru-RU" sz="3500" b="1" dirty="0"/>
              <a:t> лауреат у </a:t>
            </a:r>
            <a:r>
              <a:rPr lang="ru-RU" sz="3500" b="1" dirty="0" err="1"/>
              <a:t>галузі</a:t>
            </a:r>
            <a:r>
              <a:rPr lang="ru-RU" sz="3500" b="1" dirty="0"/>
              <a:t> </a:t>
            </a:r>
            <a:r>
              <a:rPr lang="ru-RU" sz="3500" b="1" dirty="0" err="1"/>
              <a:t>медицини</a:t>
            </a:r>
            <a:r>
              <a:rPr lang="ru-RU" sz="3500" b="1" dirty="0"/>
              <a:t>, перша </a:t>
            </a:r>
            <a:r>
              <a:rPr lang="ru-RU" sz="3500" b="1" dirty="0" err="1"/>
              <a:t>людина</a:t>
            </a:r>
            <a:r>
              <a:rPr lang="ru-RU" sz="3500" b="1" dirty="0"/>
              <a:t>, яка </a:t>
            </a:r>
            <a:r>
              <a:rPr lang="ru-RU" sz="3500" b="1" dirty="0" err="1"/>
              <a:t>відокремила</a:t>
            </a:r>
            <a:r>
              <a:rPr lang="ru-RU" sz="3500" b="1" dirty="0"/>
              <a:t> </a:t>
            </a:r>
            <a:r>
              <a:rPr lang="ru-RU" sz="3500" b="1" dirty="0" err="1"/>
              <a:t>вірус</a:t>
            </a:r>
            <a:r>
              <a:rPr lang="ru-RU" sz="3500" b="1" dirty="0"/>
              <a:t> </a:t>
            </a:r>
            <a:r>
              <a:rPr lang="ru-RU" sz="3500" b="1" dirty="0" err="1"/>
              <a:t>СНІДу</a:t>
            </a:r>
            <a:r>
              <a:rPr lang="ru-RU" sz="3500" b="1" dirty="0"/>
              <a:t> у </a:t>
            </a:r>
            <a:r>
              <a:rPr lang="ru-RU" sz="3500" b="1" dirty="0" err="1"/>
              <a:t>крові</a:t>
            </a:r>
            <a:r>
              <a:rPr lang="ru-RU" sz="3500" b="1" dirty="0"/>
              <a:t> </a:t>
            </a:r>
            <a:r>
              <a:rPr lang="ru-RU" sz="3500" b="1" dirty="0" err="1"/>
              <a:t>людини</a:t>
            </a:r>
            <a:r>
              <a:rPr lang="ru-RU" sz="3500" b="1" dirty="0"/>
              <a:t>.</a:t>
            </a:r>
          </a:p>
          <a:p>
            <a:endParaRPr lang="ru-RU" dirty="0"/>
          </a:p>
        </p:txBody>
      </p:sp>
      <p:pic>
        <p:nvPicPr>
          <p:cNvPr id="26626" name="Picture 2" descr="http://uzrf.ru/userfiles/image/segodny/Joshua_Leder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81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Майкл </a:t>
            </a:r>
            <a:r>
              <a:rPr lang="uk-UA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Девіс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862344" cy="4525963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Джазовий трубач Майкл </a:t>
            </a:r>
            <a:r>
              <a:rPr lang="uk-UA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Девіс</a:t>
            </a: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зберігав таємницю про те, що в нього СНІД  до самого кінця. Помер у 1991 році. Головна причина смерті – запалення легень. Був ВІЛ-інфікований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Майкл Томас - &quot;Miles Davis Blu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85926"/>
            <a:ext cx="378621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801104" cy="3143272"/>
          </a:xfrm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Художник-графік </a:t>
            </a:r>
            <a:r>
              <a:rPr lang="uk-UA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Кайф</a:t>
            </a: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Херинг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 як одержимий до останнього дня. Він знав про свою хворобу, але все віддав на користь людства.</a:t>
            </a:r>
          </a:p>
          <a:p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Скромний комісар Клаус </a:t>
            </a:r>
            <a:r>
              <a:rPr lang="uk-UA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Шварцкопф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із серіалу «Місто злочину» не сказав про свою хворобу нікому з близьких людей. Він помер під час зйомок фільму. Клаус говорив: «Треба сподіватись, що я не одержу СНІД при переливанні крові». Так він намагався приховати свою таємницю до кінця.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475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Хадсон,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Майлз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Девіс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Рааб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Жан-Поль Арон, Хоре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Біпек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Руссо,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Мішель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Мішель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Фуко,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Ентоні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Перкінс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Херинґ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Берейс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Брюс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Четвін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- вони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увіковічнили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алеї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Роздолля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роздумів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Зверни увагу!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40000" lnSpcReduction="20000"/>
          </a:bodyPr>
          <a:lstStyle/>
          <a:p>
            <a:endParaRPr lang="ru-RU" sz="4000" b="1" i="1" dirty="0">
              <a:solidFill>
                <a:srgbClr val="C00000"/>
              </a:solidFill>
            </a:endParaRPr>
          </a:p>
          <a:p>
            <a:endParaRPr lang="ru-RU" sz="51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прогнозами, 2014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820 тис. </a:t>
            </a:r>
          </a:p>
          <a:p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ВІЛ-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інфікованих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становитиме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3,5%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7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прогнозу, в 2014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36-43%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ВІЛ-інфікованих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31-38%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смертей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припадатимуть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 року 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в 1,5-2,1 рази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7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Щорічні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2014 р. 630 млн. </a:t>
            </a:r>
            <a:r>
              <a:rPr lang="ru-RU" sz="7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5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4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uk-UA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люди хворі на СНІД…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AIDS - 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3427025" cy="24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IDS - 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286148" cy="23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IDS -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IDS -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7"/>
            <a:ext cx="40892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IDS -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704" y="3714752"/>
            <a:ext cx="44432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IDS - 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372282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IDS -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594836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IDS -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338638" cy="30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IDS -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981448" cy="30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не знає кордонів,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не знає національностей,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не знає імен…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СНІД - проблема 21 століт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48680"/>
          </a:xfrm>
        </p:spPr>
        <p:txBody>
          <a:bodyPr>
            <a:no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 Матері Терези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5112568" cy="5649491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шанс.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Скористайся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ним.</a:t>
            </a: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краса. Милуйся нею.</a:t>
            </a:r>
          </a:p>
          <a:p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Насолоджуйся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нею.</a:t>
            </a:r>
          </a:p>
          <a:p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таїна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Перебори усе.</a:t>
            </a:r>
          </a:p>
          <a:p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Доспівай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Почни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безодня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вступи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удача.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 загуби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твоє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Борони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4" descr="http://abetka.ukrlife.org/m_teres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372" y="928670"/>
            <a:ext cx="3667155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91125" y="4429133"/>
            <a:ext cx="3952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Тереза (1910-1997),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черниця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фундаторка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чернечої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конгрегації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служінням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бідним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1979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Тереза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Нобелівської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СНІД – Синдром Набутого Імунодефіциту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7278" y="1600200"/>
            <a:ext cx="5256722" cy="5257800"/>
          </a:xfrm>
        </p:spPr>
        <p:txBody>
          <a:bodyPr>
            <a:normAutofit fontScale="925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1974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в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Каліфорнії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Томасом </a:t>
            </a:r>
            <a:r>
              <a:rPr lang="ru-RU" sz="3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Едвіном</a:t>
            </a:r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діагностовано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піддослідних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передавалися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кров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persons-info.com/userfiles/image/persons/10000-20000/17000-18000/17816/BUTS_Edvin_Tomas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53" y="1844824"/>
            <a:ext cx="36290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 І Д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     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хворого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ВІЛ-інфекцією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Імунний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вразливість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людей.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 Л – вірус імунодефіциту людини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580112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р.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раку в США,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вірусолога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Пастера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Люка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Монтаньє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ВІЛ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живого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вид),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3429024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 і СНІД – це різні речі: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268760"/>
            <a:ext cx="4857752" cy="485740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uk-UA" sz="4800" b="1" i="1" dirty="0">
                <a:solidFill>
                  <a:srgbClr val="C00000"/>
                </a:solidFill>
              </a:rPr>
              <a:t>     </a:t>
            </a:r>
          </a:p>
          <a:p>
            <a:pPr>
              <a:buNone/>
              <a:defRPr/>
            </a:pPr>
            <a:r>
              <a:rPr lang="uk-UA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</a:t>
            </a:r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інфекція,</a:t>
            </a:r>
          </a:p>
          <a:p>
            <a:pPr>
              <a:buNone/>
              <a:defRPr/>
            </a:pPr>
            <a:endParaRPr lang="uk-UA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</a:t>
            </a:r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–хвороба.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</a:t>
            </a:r>
            <a:r>
              <a:rPr lang="uk-UA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Всесвітній день боротьби зі </a:t>
            </a:r>
            <a:r>
              <a:rPr lang="uk-UA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endParaRPr lang="ru-RU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6802" y="1623170"/>
            <a:ext cx="493719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      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ООН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чотириста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заражується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4" descr="https://encrypted-tbn3.gstatic.com/images?q=tbn:ANd9GcQLWUenHUYTbjZezQ9EK-BEkLRZ9PwTFrty0vTYmXgCUaIzQ7tn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46" y="1645190"/>
            <a:ext cx="385765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В І Л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142984"/>
            <a:ext cx="4929222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        </a:t>
            </a:r>
            <a:r>
              <a:rPr lang="ru-RU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 – 1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розповсюджений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Африці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RU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 - 2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агресивна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яка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розповсюджена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та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ВІЛ 3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африканці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libr.rv.ua/images/pages/virtual/vv_snid/ai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857652" cy="3976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ВІЛ-інфекції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1.Стадія інкубації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період від моменту інфікування людини до вироблення організмом антитіл. В середньому цей період становить від 3 тижнів до 3 місяці. Варто пам’ятати дві страшних істини: ще з моменту зараження ВІЛ-інфікований є переносником хвороби (тобто, може заражати інших) і він вже невиліковний. Рано чи пізно в нього з’явиться СНІД.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2Стадія первинних проявів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період реакції організму на ВІЛ-інфекцію. Може протікати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безсимптомно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із загостреннями. Тривалість стадії – до трьох тижнів.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3.Стадія латентна –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повільного прогресування імунодефіциту. Ця стадія може продовжуватись (за різними даними) від 2 до 20 років.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4.Стадія вторинного захворювання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людини розвивається СНІД. Поступово організм вражається інфекційними та онкологічними захворюваннями. На початку, ці хвороби можуть проходити самі або піддаються лікуванню. З часом проблеми із здоров’ям у ВІЛ-інфікованих стають більшими. Тривалість стадії – в середньому 2 роки. Ось список хвороб, які можуть вражати хворого на СНІД: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Пневмонія Токсоплазмоз і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сторнгілоідоз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мозку та легень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Кандіоз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ротової порожнини і стравоходу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Криптококкоз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центральної нервової системи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Сальмонельоз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 вірусом звичайного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Фурункули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Лімфотоми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Грибкові захворювання та лишаї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5.Термінальна стадія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заключна. Відбувається важке враження організму. Будь-яке лікування стає неефективним. Хворий помирає протягом декількох місяців.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1847</Words>
  <Application>Microsoft Office PowerPoint</Application>
  <PresentationFormat>Екран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1 грудня -Всесвітній День боротьби зі СНІДом</vt:lpstr>
      <vt:lpstr>Джошуа Летерберг, американський генетик</vt:lpstr>
      <vt:lpstr>СНІД – Синдром Набутого Імунодефіциту</vt:lpstr>
      <vt:lpstr>С Н І Д</vt:lpstr>
      <vt:lpstr>В І Л – вірус імунодефіциту людини</vt:lpstr>
      <vt:lpstr>ВІЛ і СНІД – це різні речі:</vt:lpstr>
      <vt:lpstr>1 грудня – Всесвітній день боротьби зі СНІДом</vt:lpstr>
      <vt:lpstr>Форми В І Л</vt:lpstr>
      <vt:lpstr>Стадії ВІЛ-інфекції</vt:lpstr>
      <vt:lpstr>Шляхи зараження </vt:lpstr>
      <vt:lpstr>Шляхи зараження </vt:lpstr>
      <vt:lpstr>Шляхи зараження </vt:lpstr>
      <vt:lpstr>Шляхи зараження </vt:lpstr>
      <vt:lpstr>Шляхи зараження </vt:lpstr>
      <vt:lpstr>Не передається</vt:lpstr>
      <vt:lpstr> Вони померли від СНІДу… Алея «Роздолля роздумів» Берлін</vt:lpstr>
      <vt:lpstr>   Рудольф Нурієв  ( 17.03.1938 – 20.11.1992)</vt:lpstr>
      <vt:lpstr>Фреді  Меркьюрі</vt:lpstr>
      <vt:lpstr> Ірвін Джонсон</vt:lpstr>
      <vt:lpstr>Майкл Девіс</vt:lpstr>
      <vt:lpstr>Презентація PowerPoint</vt:lpstr>
      <vt:lpstr>Зверни увагу!</vt:lpstr>
      <vt:lpstr>Ці люди хворі на СНІД…</vt:lpstr>
      <vt:lpstr>Презентація PowerPoint</vt:lpstr>
      <vt:lpstr>Презентація PowerPoint</vt:lpstr>
      <vt:lpstr>Він не знає кордонів, Він не знає національностей, Він не знає імен…</vt:lpstr>
      <vt:lpstr>Заповіт Матері Терези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СНІД – чума ХХІ століття</dc:title>
  <dc:creator>Пользователь</dc:creator>
  <cp:lastModifiedBy>MBFK</cp:lastModifiedBy>
  <cp:revision>32</cp:revision>
  <dcterms:modified xsi:type="dcterms:W3CDTF">2025-12-01T09:19:08Z</dcterms:modified>
</cp:coreProperties>
</file>