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59" r:id="rId5"/>
    <p:sldId id="268" r:id="rId6"/>
    <p:sldId id="269" r:id="rId7"/>
    <p:sldId id="273" r:id="rId8"/>
    <p:sldId id="274" r:id="rId9"/>
    <p:sldId id="275" r:id="rId10"/>
    <p:sldId id="270" r:id="rId11"/>
    <p:sldId id="271" r:id="rId12"/>
    <p:sldId id="272" r:id="rId13"/>
    <p:sldId id="260" r:id="rId14"/>
    <p:sldId id="261" r:id="rId15"/>
    <p:sldId id="263" r:id="rId16"/>
    <p:sldId id="264" r:id="rId17"/>
    <p:sldId id="265" r:id="rId18"/>
    <p:sldId id="266" r:id="rId19"/>
    <p:sldId id="267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3" y="5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E6C1A176-BBFA-4BB8-88B0-056F62FB97AD}" type="datetimeFigureOut">
              <a:rPr lang="ru-RU" smtClean="0"/>
              <a:t>08.12.2025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0C0479D5-D0A0-49A7-90B1-E19B3F606538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1A176-BBFA-4BB8-88B0-056F62FB97AD}" type="datetimeFigureOut">
              <a:rPr lang="ru-RU" smtClean="0"/>
              <a:t>08.12.2025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479D5-D0A0-49A7-90B1-E19B3F606538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1A176-BBFA-4BB8-88B0-056F62FB97AD}" type="datetimeFigureOut">
              <a:rPr lang="ru-RU" smtClean="0"/>
              <a:t>08.12.2025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479D5-D0A0-49A7-90B1-E19B3F606538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1A176-BBFA-4BB8-88B0-056F62FB97AD}" type="datetimeFigureOut">
              <a:rPr lang="ru-RU" smtClean="0"/>
              <a:t>08.12.2025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479D5-D0A0-49A7-90B1-E19B3F606538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1A176-BBFA-4BB8-88B0-056F62FB97AD}" type="datetimeFigureOut">
              <a:rPr lang="ru-RU" smtClean="0"/>
              <a:t>08.12.2025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479D5-D0A0-49A7-90B1-E19B3F606538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1A176-BBFA-4BB8-88B0-056F62FB97AD}" type="datetimeFigureOut">
              <a:rPr lang="ru-RU" smtClean="0"/>
              <a:t>08.12.2025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479D5-D0A0-49A7-90B1-E19B3F606538}" type="slidenum">
              <a:rPr lang="ru-RU" smtClean="0"/>
              <a:t>‹№›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1A176-BBFA-4BB8-88B0-056F62FB97AD}" type="datetimeFigureOut">
              <a:rPr lang="ru-RU" smtClean="0"/>
              <a:t>08.12.2025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479D5-D0A0-49A7-90B1-E19B3F606538}" type="slidenum">
              <a:rPr lang="ru-RU" smtClean="0"/>
              <a:t>‹№›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1A176-BBFA-4BB8-88B0-056F62FB97AD}" type="datetimeFigureOut">
              <a:rPr lang="ru-RU" smtClean="0"/>
              <a:t>08.12.2025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479D5-D0A0-49A7-90B1-E19B3F606538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1A176-BBFA-4BB8-88B0-056F62FB97AD}" type="datetimeFigureOut">
              <a:rPr lang="ru-RU" smtClean="0"/>
              <a:t>08.12.2025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479D5-D0A0-49A7-90B1-E19B3F606538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E6C1A176-BBFA-4BB8-88B0-056F62FB97AD}" type="datetimeFigureOut">
              <a:rPr lang="ru-RU" smtClean="0"/>
              <a:t>08.12.2025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0C0479D5-D0A0-49A7-90B1-E19B3F606538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E6C1A176-BBFA-4BB8-88B0-056F62FB97AD}" type="datetimeFigureOut">
              <a:rPr lang="ru-RU" smtClean="0"/>
              <a:t>08.12.2025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0C0479D5-D0A0-49A7-90B1-E19B3F606538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E6C1A176-BBFA-4BB8-88B0-056F62FB97AD}" type="datetimeFigureOut">
              <a:rPr lang="ru-RU" smtClean="0"/>
              <a:t>08.12.2025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0C0479D5-D0A0-49A7-90B1-E19B3F606538}" type="slidenum">
              <a:rPr lang="ru-RU" smtClean="0"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1412776"/>
            <a:ext cx="6264696" cy="3816425"/>
          </a:xfrm>
        </p:spPr>
        <p:txBody>
          <a:bodyPr>
            <a:normAutofit fontScale="90000"/>
          </a:bodyPr>
          <a:lstStyle/>
          <a:p>
            <a:br>
              <a:rPr lang="ru-RU" dirty="0">
                <a:solidFill>
                  <a:srgbClr val="FF0000"/>
                </a:solidFill>
              </a:rPr>
            </a:br>
            <a:br>
              <a:rPr lang="ru-RU" dirty="0">
                <a:solidFill>
                  <a:srgbClr val="FF0000"/>
                </a:solidFill>
              </a:rPr>
            </a:br>
            <a:br>
              <a:rPr lang="ru-RU" dirty="0">
                <a:solidFill>
                  <a:srgbClr val="FF0000"/>
                </a:solidFill>
              </a:rPr>
            </a:br>
            <a:br>
              <a:rPr lang="ru-RU" dirty="0">
                <a:solidFill>
                  <a:srgbClr val="FF0000"/>
                </a:solidFill>
              </a:rPr>
            </a:br>
            <a:br>
              <a:rPr lang="ru-RU" dirty="0">
                <a:solidFill>
                  <a:srgbClr val="FF0000"/>
                </a:solidFill>
              </a:rPr>
            </a:br>
            <a:br>
              <a:rPr lang="ru-RU" dirty="0">
                <a:solidFill>
                  <a:srgbClr val="FF0000"/>
                </a:solidFill>
              </a:rPr>
            </a:br>
            <a:br>
              <a:rPr lang="ru-RU" dirty="0">
                <a:solidFill>
                  <a:srgbClr val="FF0000"/>
                </a:solidFill>
              </a:rPr>
            </a:br>
            <a:br>
              <a:rPr lang="ru-RU" dirty="0">
                <a:solidFill>
                  <a:srgbClr val="FF0000"/>
                </a:solidFill>
              </a:rPr>
            </a:br>
            <a:br>
              <a:rPr lang="ru-RU" dirty="0">
                <a:solidFill>
                  <a:srgbClr val="FF0000"/>
                </a:solidFill>
              </a:rPr>
            </a:br>
            <a:br>
              <a:rPr lang="ru-RU" dirty="0">
                <a:solidFill>
                  <a:srgbClr val="FF0000"/>
                </a:solidFill>
              </a:rPr>
            </a:br>
            <a:r>
              <a:rPr lang="ru-RU" sz="5300" b="1" dirty="0">
                <a:solidFill>
                  <a:srgbClr val="FF0000"/>
                </a:solidFill>
              </a:rPr>
              <a:t>Кроки до </a:t>
            </a:r>
            <a:r>
              <a:rPr lang="ru-RU" sz="5300" b="1" dirty="0" err="1">
                <a:solidFill>
                  <a:srgbClr val="FF0000"/>
                </a:solidFill>
              </a:rPr>
              <a:t>вашо</a:t>
            </a:r>
            <a:r>
              <a:rPr lang="uk-UA" sz="5300" b="1" dirty="0">
                <a:solidFill>
                  <a:srgbClr val="FF0000"/>
                </a:solidFill>
              </a:rPr>
              <a:t>ї </a:t>
            </a:r>
            <a:r>
              <a:rPr lang="uk-UA" sz="5300" b="1" dirty="0" err="1">
                <a:solidFill>
                  <a:srgbClr val="FF0000"/>
                </a:solidFill>
              </a:rPr>
              <a:t>обізнанності</a:t>
            </a:r>
            <a:r>
              <a:rPr lang="uk-UA" sz="5300" b="1" dirty="0">
                <a:solidFill>
                  <a:srgbClr val="FF0000"/>
                </a:solidFill>
              </a:rPr>
              <a:t> та безпеки.</a:t>
            </a:r>
            <a:br>
              <a:rPr lang="uk-UA" sz="5300" b="1" dirty="0">
                <a:solidFill>
                  <a:srgbClr val="FF0000"/>
                </a:solidFill>
              </a:rPr>
            </a:br>
            <a:endParaRPr lang="ru-RU" sz="53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uk-UA" sz="3600" b="1" dirty="0"/>
          </a:p>
          <a:p>
            <a:r>
              <a:rPr lang="uk-UA" sz="3600" b="1" dirty="0"/>
              <a:t>Торгівля людьми</a:t>
            </a:r>
            <a:endParaRPr lang="ru-RU" sz="3600" b="1" dirty="0"/>
          </a:p>
          <a:p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24821059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764704"/>
            <a:ext cx="7200800" cy="5606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15000"/>
              </a:lnSpc>
              <a:spcBef>
                <a:spcPts val="750"/>
              </a:spcBef>
              <a:spcAft>
                <a:spcPts val="0"/>
              </a:spcAft>
            </a:pPr>
            <a:r>
              <a:rPr lang="uk-UA" sz="2000" b="1" dirty="0">
                <a:solidFill>
                  <a:schemeClr val="accent4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Пропоную вам ситуації, пов'язані з порушенням прав людини та торгівлею людьми.</a:t>
            </a:r>
          </a:p>
          <a:p>
            <a:pPr fontAlgn="base">
              <a:lnSpc>
                <a:spcPct val="115000"/>
              </a:lnSpc>
              <a:spcBef>
                <a:spcPts val="750"/>
              </a:spcBef>
              <a:spcAft>
                <a:spcPts val="0"/>
              </a:spcAft>
            </a:pPr>
            <a:r>
              <a:rPr lang="uk-UA" sz="2000" b="1" dirty="0" err="1">
                <a:solidFill>
                  <a:schemeClr val="accent5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Визначіть</a:t>
            </a:r>
            <a:r>
              <a:rPr lang="uk-UA" sz="2000" b="1" dirty="0">
                <a:solidFill>
                  <a:schemeClr val="accent5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, чи є тут ознаки торгівлі людьми, якщо ні, то які ознаки порушення прав є в цій ситуації.</a:t>
            </a:r>
          </a:p>
          <a:p>
            <a:pPr marL="342900" lvl="0" indent="-342900" fontAlgn="base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tabLst>
                <a:tab pos="228600" algn="l"/>
              </a:tabLst>
            </a:pPr>
            <a:r>
              <a:rPr lang="uk-UA" sz="2000" b="1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Юрій уже два місяці працює в Європі за туристичною візою. На початку другого місяця роботодавець сказав, що гроші не заплатить.</a:t>
            </a:r>
            <a:endParaRPr lang="ru-RU" sz="2000" b="1" dirty="0">
              <a:latin typeface="Calibri"/>
              <a:ea typeface="Calibri"/>
              <a:cs typeface="Times New Roman"/>
            </a:endParaRPr>
          </a:p>
          <a:p>
            <a:pPr marL="342900" lvl="0" indent="-342900" fontAlgn="base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tabLst>
                <a:tab pos="228600" algn="l"/>
              </a:tabLst>
            </a:pPr>
            <a:r>
              <a:rPr lang="uk-UA" sz="2000" b="1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Знайомий Сергія запропонував заробити багато грошей на будівництві в Польщі. Потрібен тільки квиток, а там роботодавець відкриє їм робочу візу. Прибувши на місце, Сергій дізнався, що буде працювати нелегально. У нього забрали паспорт, з території не можна було виходити.. Жив він у </a:t>
            </a:r>
            <a:r>
              <a:rPr lang="uk-UA" sz="2000" b="1" dirty="0" err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бараці</a:t>
            </a:r>
            <a:r>
              <a:rPr lang="uk-UA" sz="2000" b="1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, працював без вихідних по 14-16 годин на добу... </a:t>
            </a:r>
            <a:endParaRPr lang="ru-RU" sz="2000" b="1" dirty="0">
              <a:latin typeface="Calibri"/>
              <a:ea typeface="Calibri"/>
              <a:cs typeface="Times New Roman"/>
            </a:endParaRPr>
          </a:p>
          <a:p>
            <a:pPr fontAlgn="base">
              <a:lnSpc>
                <a:spcPct val="115000"/>
              </a:lnSpc>
              <a:spcBef>
                <a:spcPts val="750"/>
              </a:spcBef>
              <a:spcAft>
                <a:spcPts val="0"/>
              </a:spcAft>
            </a:pPr>
            <a:endParaRPr lang="ru-RU" sz="2000" b="1" dirty="0">
              <a:solidFill>
                <a:schemeClr val="accent5">
                  <a:lumMod val="75000"/>
                </a:schemeClr>
              </a:solidFill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999368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908720"/>
            <a:ext cx="6912768" cy="360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15000"/>
              </a:lnSpc>
              <a:spcAft>
                <a:spcPts val="0"/>
              </a:spcAft>
            </a:pPr>
            <a:r>
              <a:rPr lang="uk-UA" sz="2000" b="1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Стат. </a:t>
            </a:r>
            <a:r>
              <a:rPr lang="uk-UA" sz="2000" b="1" i="1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149-1 Кримінального кодексу України і виписка  з Протоколу до Конвенції ООН про міжнародну організовану злочинність</a:t>
            </a:r>
            <a:endParaRPr lang="uk-UA" sz="2000" b="1" dirty="0">
              <a:solidFill>
                <a:srgbClr val="00B050"/>
              </a:solidFill>
              <a:latin typeface="Times New Roman"/>
              <a:ea typeface="Times New Roman"/>
              <a:cs typeface="Times New Roman"/>
            </a:endParaRPr>
          </a:p>
          <a:p>
            <a:pPr fontAlgn="base">
              <a:lnSpc>
                <a:spcPct val="115000"/>
              </a:lnSpc>
              <a:spcAft>
                <a:spcPts val="0"/>
              </a:spcAft>
            </a:pPr>
            <a:r>
              <a:rPr lang="uk-UA" sz="2000" b="1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Схема</a:t>
            </a:r>
            <a:r>
              <a:rPr lang="uk-UA" sz="20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uk-UA" sz="20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«</a:t>
            </a:r>
            <a:r>
              <a:rPr lang="uk-UA" sz="2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Ланцюг злочинних дій торгівців людьми»</a:t>
            </a:r>
            <a:endParaRPr lang="ru-RU" sz="2000" dirty="0">
              <a:solidFill>
                <a:srgbClr val="FF0000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 fontAlgn="base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uk-UA" sz="2000" b="1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1.Вербування</a:t>
            </a:r>
            <a:endParaRPr lang="ru-RU" sz="2000" b="1" dirty="0">
              <a:latin typeface="Calibri"/>
              <a:ea typeface="Calibri"/>
              <a:cs typeface="Times New Roman"/>
            </a:endParaRPr>
          </a:p>
          <a:p>
            <a:pPr marL="342900" lvl="0" indent="-342900" fontAlgn="base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uk-UA" sz="2000" b="1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2.Перевезення</a:t>
            </a:r>
            <a:endParaRPr lang="ru-RU" sz="2000" b="1" dirty="0">
              <a:latin typeface="Calibri"/>
              <a:ea typeface="Calibri"/>
              <a:cs typeface="Times New Roman"/>
            </a:endParaRPr>
          </a:p>
          <a:p>
            <a:pPr marL="342900" lvl="0" indent="-342900" fontAlgn="base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uk-UA" sz="2000" b="1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3.Передача або прийом людей</a:t>
            </a:r>
            <a:endParaRPr lang="ru-RU" sz="2000" b="1" dirty="0">
              <a:latin typeface="Calibri"/>
              <a:ea typeface="Calibri"/>
              <a:cs typeface="Times New Roman"/>
            </a:endParaRPr>
          </a:p>
          <a:p>
            <a:pPr marL="342900" lvl="0" indent="-342900" fontAlgn="base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uk-UA" sz="2000" b="1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4.Продаж: оплата або отримання</a:t>
            </a:r>
            <a:endParaRPr lang="ru-RU" sz="2000" b="1" dirty="0">
              <a:latin typeface="Calibri"/>
              <a:ea typeface="Calibri"/>
              <a:cs typeface="Times New Roman"/>
            </a:endParaRPr>
          </a:p>
          <a:p>
            <a:pPr marL="342900" lvl="0" indent="-342900" fontAlgn="base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uk-UA" sz="2000" b="1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5.Використання погрози або сили</a:t>
            </a:r>
            <a:endParaRPr lang="ru-RU" sz="2000" b="1" dirty="0">
              <a:latin typeface="Calibri"/>
              <a:ea typeface="Calibri"/>
              <a:cs typeface="Times New Roman"/>
            </a:endParaRPr>
          </a:p>
          <a:p>
            <a:pPr marL="342900" lvl="0" indent="-342900" fontAlgn="base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uk-UA" sz="2000" b="1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6.Експлуатація</a:t>
            </a:r>
            <a:endParaRPr lang="ru-RU" sz="2000" b="1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211486"/>
            <a:ext cx="4377921" cy="1773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15616" y="4797152"/>
            <a:ext cx="31683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- </a:t>
            </a:r>
            <a:r>
              <a:rPr lang="ru-RU" b="1" dirty="0" err="1">
                <a:solidFill>
                  <a:srgbClr val="FF0000"/>
                </a:solidFill>
              </a:rPr>
              <a:t>Що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це</a:t>
            </a:r>
            <a:r>
              <a:rPr lang="ru-RU" b="1" dirty="0">
                <a:solidFill>
                  <a:srgbClr val="FF0000"/>
                </a:solidFill>
              </a:rPr>
              <a:t> нам </a:t>
            </a:r>
            <a:r>
              <a:rPr lang="ru-RU" b="1" dirty="0" err="1">
                <a:solidFill>
                  <a:srgbClr val="FF0000"/>
                </a:solidFill>
              </a:rPr>
              <a:t>дає</a:t>
            </a:r>
            <a:r>
              <a:rPr lang="ru-RU" b="1" dirty="0">
                <a:solidFill>
                  <a:srgbClr val="FF0000"/>
                </a:solidFill>
              </a:rPr>
              <a:t>, коли ми </a:t>
            </a:r>
            <a:r>
              <a:rPr lang="ru-RU" b="1" dirty="0" err="1">
                <a:solidFill>
                  <a:srgbClr val="FF0000"/>
                </a:solidFill>
              </a:rPr>
              <a:t>розбили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злочинні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дії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поетапно</a:t>
            </a:r>
            <a:r>
              <a:rPr lang="ru-RU" b="1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29980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4149080"/>
            <a:ext cx="7056784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15000"/>
              </a:lnSpc>
              <a:spcBef>
                <a:spcPts val="750"/>
              </a:spcBef>
              <a:spcAft>
                <a:spcPts val="0"/>
              </a:spcAft>
            </a:pPr>
            <a:r>
              <a:rPr lang="uk-UA" sz="2000" b="1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Отже, проблема торгівлі людьми є не тільки проблемою економічною або соціальною. </a:t>
            </a:r>
            <a:r>
              <a:rPr lang="uk-UA" sz="2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Торгівля людьми - це </a:t>
            </a:r>
            <a:r>
              <a:rPr lang="uk-UA" sz="2000" b="1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насамперед </a:t>
            </a:r>
            <a:r>
              <a:rPr lang="uk-UA" sz="2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злочин</a:t>
            </a:r>
            <a:r>
              <a:rPr lang="uk-UA" sz="2000" b="1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. А за кожним злочином неминуче випливає покарання. І ті, хто задіяні в ланцюзі торгівлі людьми, повинні це зрозуміти.</a:t>
            </a:r>
            <a:endParaRPr lang="ru-RU" sz="2000" b="1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5122" name="Picture 2" descr="Торгівля людьми – проблема ХХІ століття - презентація з різн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911" y="980728"/>
            <a:ext cx="4228129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09424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1151531"/>
            <a:ext cx="633670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>
                <a:solidFill>
                  <a:srgbClr val="FF0000"/>
                </a:solidFill>
              </a:rPr>
              <a:t>Правила безпеки за кордоном</a:t>
            </a:r>
          </a:p>
          <a:p>
            <a:pPr marL="457200" indent="-457200">
              <a:buAutoNum type="arabicPeriod"/>
            </a:pPr>
            <a:r>
              <a:rPr lang="ru-RU" sz="2000" b="1" i="0" dirty="0" err="1">
                <a:effectLst/>
                <a:latin typeface="-apple-system"/>
              </a:rPr>
              <a:t>Завчасно</a:t>
            </a:r>
            <a:r>
              <a:rPr lang="ru-RU" sz="2000" b="1" i="0" dirty="0">
                <a:effectLst/>
                <a:latin typeface="-apple-system"/>
              </a:rPr>
              <a:t> </a:t>
            </a:r>
            <a:r>
              <a:rPr lang="ru-RU" sz="2000" b="1" i="0" dirty="0" err="1">
                <a:effectLst/>
                <a:latin typeface="-apple-system"/>
              </a:rPr>
              <a:t>зробіть</a:t>
            </a:r>
            <a:r>
              <a:rPr lang="ru-RU" sz="2000" b="1" i="0" dirty="0">
                <a:effectLst/>
                <a:latin typeface="-apple-system"/>
              </a:rPr>
              <a:t> фото </a:t>
            </a:r>
            <a:r>
              <a:rPr lang="ru-RU" sz="2000" b="1" i="0" dirty="0" err="1">
                <a:effectLst/>
                <a:latin typeface="-apple-system"/>
              </a:rPr>
              <a:t>всіх</a:t>
            </a:r>
            <a:r>
              <a:rPr lang="ru-RU" sz="2000" b="1" i="0" dirty="0">
                <a:effectLst/>
                <a:latin typeface="-apple-system"/>
              </a:rPr>
              <a:t> </a:t>
            </a:r>
            <a:r>
              <a:rPr lang="ru-RU" sz="2000" b="1" i="0" dirty="0" err="1">
                <a:effectLst/>
                <a:latin typeface="-apple-system"/>
              </a:rPr>
              <a:t>документів</a:t>
            </a:r>
            <a:r>
              <a:rPr lang="ru-RU" sz="2000" b="1" i="0" dirty="0">
                <a:effectLst/>
                <a:latin typeface="-apple-system"/>
              </a:rPr>
              <a:t>, </a:t>
            </a:r>
            <a:r>
              <a:rPr lang="ru-RU" sz="2000" b="1" i="0" dirty="0" err="1">
                <a:effectLst/>
                <a:latin typeface="-apple-system"/>
              </a:rPr>
              <a:t>які</a:t>
            </a:r>
            <a:r>
              <a:rPr lang="ru-RU" sz="2000" b="1" i="0" dirty="0">
                <a:effectLst/>
                <a:latin typeface="-apple-system"/>
              </a:rPr>
              <a:t> </a:t>
            </a:r>
            <a:r>
              <a:rPr lang="ru-RU" sz="2000" b="1" i="0" dirty="0" err="1">
                <a:effectLst/>
                <a:latin typeface="-apple-system"/>
              </a:rPr>
              <a:t>посвідчують</a:t>
            </a:r>
            <a:r>
              <a:rPr lang="ru-RU" sz="2000" b="1" i="0" dirty="0">
                <a:effectLst/>
                <a:latin typeface="-apple-system"/>
              </a:rPr>
              <a:t> вашу особу. </a:t>
            </a:r>
            <a:r>
              <a:rPr lang="ru-RU" sz="2000" b="1" i="0" dirty="0" err="1">
                <a:effectLst/>
                <a:latin typeface="-apple-system"/>
              </a:rPr>
              <a:t>Зберігайте</a:t>
            </a:r>
            <a:r>
              <a:rPr lang="ru-RU" sz="2000" b="1" i="0" dirty="0">
                <a:effectLst/>
                <a:latin typeface="-apple-system"/>
              </a:rPr>
              <a:t> </a:t>
            </a:r>
            <a:r>
              <a:rPr lang="ru-RU" sz="2000" b="1" i="0" dirty="0" err="1">
                <a:effectLst/>
                <a:latin typeface="-apple-system"/>
              </a:rPr>
              <a:t>їх</a:t>
            </a:r>
            <a:r>
              <a:rPr lang="ru-RU" sz="2000" b="1" i="0" dirty="0">
                <a:effectLst/>
                <a:latin typeface="-apple-system"/>
              </a:rPr>
              <a:t> у </a:t>
            </a:r>
            <a:r>
              <a:rPr lang="ru-RU" sz="2000" b="1" i="0" dirty="0" err="1">
                <a:effectLst/>
                <a:latin typeface="-apple-system"/>
              </a:rPr>
              <a:t>електронній</a:t>
            </a:r>
            <a:r>
              <a:rPr lang="ru-RU" sz="2000" b="1" i="0" dirty="0">
                <a:effectLst/>
                <a:latin typeface="-apple-system"/>
              </a:rPr>
              <a:t> </a:t>
            </a:r>
            <a:r>
              <a:rPr lang="ru-RU" sz="2000" b="1" i="0" dirty="0" err="1">
                <a:effectLst/>
                <a:latin typeface="-apple-system"/>
              </a:rPr>
              <a:t>скриньці</a:t>
            </a:r>
            <a:r>
              <a:rPr lang="ru-RU" sz="2000" b="1" i="0" dirty="0">
                <a:effectLst/>
                <a:latin typeface="-apple-system"/>
              </a:rPr>
              <a:t>, </a:t>
            </a:r>
            <a:r>
              <a:rPr lang="ru-RU" sz="2000" b="1" i="0" dirty="0" err="1">
                <a:effectLst/>
                <a:latin typeface="-apple-system"/>
              </a:rPr>
              <a:t>щоб</a:t>
            </a:r>
            <a:r>
              <a:rPr lang="ru-RU" sz="2000" b="1" i="0" dirty="0">
                <a:effectLst/>
                <a:latin typeface="-apple-system"/>
              </a:rPr>
              <a:t> </a:t>
            </a:r>
            <a:r>
              <a:rPr lang="ru-RU" sz="2000" b="1" i="0" dirty="0" err="1">
                <a:effectLst/>
                <a:latin typeface="-apple-system"/>
              </a:rPr>
              <a:t>мати</a:t>
            </a:r>
            <a:r>
              <a:rPr lang="ru-RU" sz="2000" b="1" i="0" dirty="0">
                <a:effectLst/>
                <a:latin typeface="-apple-system"/>
              </a:rPr>
              <a:t> доступ </a:t>
            </a:r>
            <a:r>
              <a:rPr lang="ru-RU" sz="2000" b="1" i="0" dirty="0" err="1">
                <a:effectLst/>
                <a:latin typeface="-apple-system"/>
              </a:rPr>
              <a:t>навіть</a:t>
            </a:r>
            <a:r>
              <a:rPr lang="ru-RU" sz="2000" b="1" i="0" dirty="0">
                <a:effectLst/>
                <a:latin typeface="-apple-system"/>
              </a:rPr>
              <a:t> </a:t>
            </a:r>
            <a:r>
              <a:rPr lang="ru-RU" sz="2000" b="1" i="0" dirty="0" err="1">
                <a:effectLst/>
                <a:latin typeface="-apple-system"/>
              </a:rPr>
              <a:t>якщо</a:t>
            </a:r>
            <a:r>
              <a:rPr lang="ru-RU" sz="2000" b="1" i="0" dirty="0">
                <a:effectLst/>
                <a:latin typeface="-apple-system"/>
              </a:rPr>
              <a:t> </a:t>
            </a:r>
            <a:r>
              <a:rPr lang="ru-RU" sz="2000" b="1" i="0" dirty="0" err="1">
                <a:effectLst/>
                <a:latin typeface="-apple-system"/>
              </a:rPr>
              <a:t>втратите</a:t>
            </a:r>
            <a:r>
              <a:rPr lang="ru-RU" sz="2000" b="1" i="0" dirty="0">
                <a:effectLst/>
                <a:latin typeface="-apple-system"/>
              </a:rPr>
              <a:t> телефон. </a:t>
            </a:r>
          </a:p>
          <a:p>
            <a:endParaRPr lang="ru-RU" sz="2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278" y="3997473"/>
            <a:ext cx="2725713" cy="1876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3809956"/>
            <a:ext cx="3147829" cy="2379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83689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1052737"/>
            <a:ext cx="684076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0" dirty="0">
                <a:solidFill>
                  <a:srgbClr val="000000"/>
                </a:solidFill>
                <a:effectLst/>
                <a:latin typeface="-apple-system"/>
              </a:rPr>
              <a:t>2. </a:t>
            </a:r>
            <a:r>
              <a:rPr lang="ru-RU" sz="2000" b="1" i="0" dirty="0" err="1">
                <a:solidFill>
                  <a:srgbClr val="000000"/>
                </a:solidFill>
                <a:effectLst/>
                <a:latin typeface="-apple-system"/>
              </a:rPr>
              <a:t>Нікому</a:t>
            </a:r>
            <a:r>
              <a:rPr lang="ru-RU" sz="2000" b="1" i="0" dirty="0">
                <a:solidFill>
                  <a:srgbClr val="000000"/>
                </a:solidFill>
                <a:effectLst/>
                <a:latin typeface="-apple-system"/>
              </a:rPr>
              <a:t> не </a:t>
            </a:r>
            <a:r>
              <a:rPr lang="ru-RU" sz="2000" b="1" i="0" dirty="0" err="1">
                <a:solidFill>
                  <a:srgbClr val="000000"/>
                </a:solidFill>
                <a:effectLst/>
                <a:latin typeface="-apple-system"/>
              </a:rPr>
              <a:t>залишайте</a:t>
            </a:r>
            <a:r>
              <a:rPr lang="ru-RU" sz="2000" b="1" i="0" dirty="0">
                <a:solidFill>
                  <a:srgbClr val="000000"/>
                </a:solidFill>
                <a:effectLst/>
                <a:latin typeface="-apple-system"/>
              </a:rPr>
              <a:t> </a:t>
            </a:r>
            <a:r>
              <a:rPr lang="ru-RU" sz="2000" b="1" i="0" dirty="0" err="1">
                <a:solidFill>
                  <a:srgbClr val="000000"/>
                </a:solidFill>
                <a:effectLst/>
                <a:latin typeface="-apple-system"/>
              </a:rPr>
              <a:t>свій</a:t>
            </a:r>
            <a:r>
              <a:rPr lang="ru-RU" sz="2000" b="1" i="0" dirty="0">
                <a:solidFill>
                  <a:srgbClr val="000000"/>
                </a:solidFill>
                <a:effectLst/>
                <a:latin typeface="-apple-system"/>
              </a:rPr>
              <a:t> паспорт (</a:t>
            </a:r>
            <a:r>
              <a:rPr lang="ru-RU" sz="2000" b="1" i="0" dirty="0" err="1">
                <a:solidFill>
                  <a:srgbClr val="000000"/>
                </a:solidFill>
                <a:effectLst/>
                <a:latin typeface="-apple-system"/>
              </a:rPr>
              <a:t>під</a:t>
            </a:r>
            <a:r>
              <a:rPr lang="ru-RU" sz="2000" b="1" i="0" dirty="0">
                <a:solidFill>
                  <a:srgbClr val="000000"/>
                </a:solidFill>
                <a:effectLst/>
                <a:latin typeface="-apple-system"/>
              </a:rPr>
              <a:t> заставу, для «</a:t>
            </a:r>
            <a:r>
              <a:rPr lang="ru-RU" sz="2000" b="1" i="0" dirty="0" err="1">
                <a:solidFill>
                  <a:srgbClr val="000000"/>
                </a:solidFill>
                <a:effectLst/>
                <a:latin typeface="-apple-system"/>
              </a:rPr>
              <a:t>оформлення</a:t>
            </a:r>
            <a:r>
              <a:rPr lang="ru-RU" sz="2000" b="1" i="0" dirty="0">
                <a:solidFill>
                  <a:srgbClr val="000000"/>
                </a:solidFill>
                <a:effectLst/>
                <a:latin typeface="-apple-system"/>
              </a:rPr>
              <a:t> </a:t>
            </a:r>
            <a:r>
              <a:rPr lang="ru-RU" sz="2000" b="1" i="0" dirty="0" err="1">
                <a:solidFill>
                  <a:srgbClr val="000000"/>
                </a:solidFill>
                <a:effectLst/>
                <a:latin typeface="-apple-system"/>
              </a:rPr>
              <a:t>документів</a:t>
            </a:r>
            <a:r>
              <a:rPr lang="ru-RU" sz="2000" b="1" i="0" dirty="0">
                <a:solidFill>
                  <a:srgbClr val="000000"/>
                </a:solidFill>
                <a:effectLst/>
                <a:latin typeface="-apple-system"/>
              </a:rPr>
              <a:t>», </a:t>
            </a:r>
            <a:r>
              <a:rPr lang="ru-RU" sz="2000" b="1" i="0" dirty="0" err="1">
                <a:solidFill>
                  <a:srgbClr val="000000"/>
                </a:solidFill>
                <a:effectLst/>
                <a:latin typeface="-apple-system"/>
              </a:rPr>
              <a:t>реєстрації</a:t>
            </a:r>
            <a:r>
              <a:rPr lang="ru-RU" sz="2000" b="1" i="0" dirty="0">
                <a:solidFill>
                  <a:srgbClr val="000000"/>
                </a:solidFill>
                <a:effectLst/>
                <a:latin typeface="-apple-system"/>
              </a:rPr>
              <a:t> </a:t>
            </a:r>
            <a:r>
              <a:rPr lang="ru-RU" sz="2000" b="1" i="0" dirty="0" err="1">
                <a:solidFill>
                  <a:srgbClr val="000000"/>
                </a:solidFill>
                <a:effectLst/>
                <a:latin typeface="-apple-system"/>
              </a:rPr>
              <a:t>або</a:t>
            </a:r>
            <a:r>
              <a:rPr lang="ru-RU" sz="2000" b="1" i="0" dirty="0">
                <a:solidFill>
                  <a:srgbClr val="000000"/>
                </a:solidFill>
                <a:effectLst/>
                <a:latin typeface="-apple-system"/>
              </a:rPr>
              <a:t> з </a:t>
            </a:r>
            <a:r>
              <a:rPr lang="ru-RU" sz="2000" b="1" i="0" dirty="0" err="1">
                <a:solidFill>
                  <a:srgbClr val="000000"/>
                </a:solidFill>
                <a:effectLst/>
                <a:latin typeface="-apple-system"/>
              </a:rPr>
              <a:t>інших</a:t>
            </a:r>
            <a:r>
              <a:rPr lang="ru-RU" sz="2000" b="1" i="0" dirty="0">
                <a:solidFill>
                  <a:srgbClr val="000000"/>
                </a:solidFill>
                <a:effectLst/>
                <a:latin typeface="-apple-system"/>
              </a:rPr>
              <a:t> причин).</a:t>
            </a:r>
          </a:p>
          <a:p>
            <a:pPr algn="just"/>
            <a:endParaRPr lang="uk-UA" sz="2000" b="1" dirty="0">
              <a:solidFill>
                <a:srgbClr val="000000"/>
              </a:solidFill>
              <a:latin typeface="-apple-system"/>
            </a:endParaRPr>
          </a:p>
          <a:p>
            <a:pPr algn="just"/>
            <a:endParaRPr lang="uk-UA" sz="2000" b="1" i="0" dirty="0">
              <a:solidFill>
                <a:srgbClr val="000000"/>
              </a:solidFill>
              <a:effectLst/>
              <a:latin typeface="-apple-system"/>
            </a:endParaRPr>
          </a:p>
          <a:p>
            <a:pPr algn="just"/>
            <a:endParaRPr lang="uk-UA" sz="2000" b="1" dirty="0">
              <a:solidFill>
                <a:srgbClr val="000000"/>
              </a:solidFill>
              <a:latin typeface="-apple-system"/>
            </a:endParaRPr>
          </a:p>
          <a:p>
            <a:pPr algn="just"/>
            <a:endParaRPr lang="uk-UA" sz="2400" b="1" i="0" dirty="0">
              <a:solidFill>
                <a:srgbClr val="000000"/>
              </a:solidFill>
              <a:effectLst/>
              <a:latin typeface="-apple-system"/>
            </a:endParaRPr>
          </a:p>
          <a:p>
            <a:pPr algn="just"/>
            <a:endParaRPr lang="uk-UA" sz="2000" b="1" dirty="0">
              <a:solidFill>
                <a:srgbClr val="000000"/>
              </a:solidFill>
              <a:latin typeface="-apple-system"/>
            </a:endParaRPr>
          </a:p>
          <a:p>
            <a:pPr algn="just"/>
            <a:endParaRPr lang="uk-UA" sz="2000" b="1" i="0" dirty="0">
              <a:solidFill>
                <a:srgbClr val="000000"/>
              </a:solidFill>
              <a:effectLst/>
              <a:latin typeface="-apple-system"/>
            </a:endParaRPr>
          </a:p>
          <a:p>
            <a:pPr algn="just"/>
            <a:endParaRPr lang="ru-RU" sz="2000" b="1" i="0" dirty="0">
              <a:solidFill>
                <a:srgbClr val="000000"/>
              </a:solidFill>
              <a:effectLst/>
              <a:latin typeface="-apple-system"/>
            </a:endParaRPr>
          </a:p>
          <a:p>
            <a:pPr algn="just"/>
            <a:r>
              <a:rPr lang="ru-RU" sz="2000" b="1" i="0" dirty="0">
                <a:solidFill>
                  <a:srgbClr val="000000"/>
                </a:solidFill>
                <a:effectLst/>
                <a:latin typeface="-apple-system"/>
              </a:rPr>
              <a:t>3. </a:t>
            </a:r>
            <a:r>
              <a:rPr lang="ru-RU" sz="2000" b="1" i="0" dirty="0" err="1">
                <a:solidFill>
                  <a:srgbClr val="000000"/>
                </a:solidFill>
                <a:effectLst/>
                <a:latin typeface="-apple-system"/>
              </a:rPr>
              <a:t>Довіряйте</a:t>
            </a:r>
            <a:r>
              <a:rPr lang="ru-RU" sz="2000" b="1" i="0" dirty="0">
                <a:solidFill>
                  <a:srgbClr val="000000"/>
                </a:solidFill>
                <a:effectLst/>
                <a:latin typeface="-apple-system"/>
              </a:rPr>
              <a:t> </a:t>
            </a:r>
            <a:r>
              <a:rPr lang="ru-RU" sz="2000" b="1" i="0" dirty="0" err="1">
                <a:solidFill>
                  <a:srgbClr val="000000"/>
                </a:solidFill>
                <a:effectLst/>
                <a:latin typeface="-apple-system"/>
              </a:rPr>
              <a:t>лише</a:t>
            </a:r>
            <a:r>
              <a:rPr lang="ru-RU" sz="2000" b="1" i="0" dirty="0">
                <a:solidFill>
                  <a:srgbClr val="000000"/>
                </a:solidFill>
                <a:effectLst/>
                <a:latin typeface="-apple-system"/>
              </a:rPr>
              <a:t> </a:t>
            </a:r>
            <a:r>
              <a:rPr lang="ru-RU" sz="2000" b="1" i="0" dirty="0" err="1">
                <a:solidFill>
                  <a:srgbClr val="000000"/>
                </a:solidFill>
                <a:effectLst/>
                <a:latin typeface="-apple-system"/>
              </a:rPr>
              <a:t>офіційним</a:t>
            </a:r>
            <a:r>
              <a:rPr lang="ru-RU" sz="2000" b="1" i="0" dirty="0">
                <a:solidFill>
                  <a:srgbClr val="000000"/>
                </a:solidFill>
                <a:effectLst/>
                <a:latin typeface="-apple-system"/>
              </a:rPr>
              <a:t> </a:t>
            </a:r>
            <a:r>
              <a:rPr lang="ru-RU" sz="2000" b="1" i="0" dirty="0" err="1">
                <a:solidFill>
                  <a:srgbClr val="000000"/>
                </a:solidFill>
                <a:effectLst/>
                <a:latin typeface="-apple-system"/>
              </a:rPr>
              <a:t>представникам</a:t>
            </a:r>
            <a:r>
              <a:rPr lang="ru-RU" sz="2000" b="1" i="0" dirty="0">
                <a:solidFill>
                  <a:srgbClr val="000000"/>
                </a:solidFill>
                <a:effectLst/>
                <a:latin typeface="-apple-system"/>
              </a:rPr>
              <a:t> </a:t>
            </a:r>
            <a:r>
              <a:rPr lang="ru-RU" sz="2000" b="1" i="0" dirty="0" err="1">
                <a:solidFill>
                  <a:srgbClr val="000000"/>
                </a:solidFill>
                <a:effectLst/>
                <a:latin typeface="-apple-system"/>
              </a:rPr>
              <a:t>влади</a:t>
            </a:r>
            <a:r>
              <a:rPr lang="ru-RU" sz="2000" b="1" i="0" dirty="0">
                <a:solidFill>
                  <a:srgbClr val="000000"/>
                </a:solidFill>
                <a:effectLst/>
                <a:latin typeface="-apple-system"/>
              </a:rPr>
              <a:t>, </a:t>
            </a:r>
            <a:r>
              <a:rPr lang="ru-RU" sz="2000" b="1" i="0" dirty="0" err="1">
                <a:solidFill>
                  <a:srgbClr val="000000"/>
                </a:solidFill>
                <a:effectLst/>
                <a:latin typeface="-apple-system"/>
              </a:rPr>
              <a:t>неурядових</a:t>
            </a:r>
            <a:r>
              <a:rPr lang="ru-RU" sz="2000" b="1" i="0" dirty="0">
                <a:solidFill>
                  <a:srgbClr val="000000"/>
                </a:solidFill>
                <a:effectLst/>
                <a:latin typeface="-apple-system"/>
              </a:rPr>
              <a:t> та </a:t>
            </a:r>
            <a:r>
              <a:rPr lang="ru-RU" sz="2000" b="1" i="0" dirty="0" err="1">
                <a:solidFill>
                  <a:srgbClr val="000000"/>
                </a:solidFill>
                <a:effectLst/>
                <a:latin typeface="-apple-system"/>
              </a:rPr>
              <a:t>міжнародних</a:t>
            </a:r>
            <a:r>
              <a:rPr lang="ru-RU" sz="2000" b="1" i="0" dirty="0">
                <a:solidFill>
                  <a:srgbClr val="000000"/>
                </a:solidFill>
                <a:effectLst/>
                <a:latin typeface="-apple-system"/>
              </a:rPr>
              <a:t> </a:t>
            </a:r>
            <a:r>
              <a:rPr lang="ru-RU" sz="2000" b="1" i="0" dirty="0" err="1">
                <a:solidFill>
                  <a:srgbClr val="000000"/>
                </a:solidFill>
                <a:effectLst/>
                <a:latin typeface="-apple-system"/>
              </a:rPr>
              <a:t>організацій</a:t>
            </a:r>
            <a:r>
              <a:rPr lang="ru-RU" sz="2000" b="1" i="0" dirty="0">
                <a:solidFill>
                  <a:srgbClr val="000000"/>
                </a:solidFill>
                <a:effectLst/>
                <a:latin typeface="-apple-system"/>
              </a:rPr>
              <a:t> </a:t>
            </a:r>
            <a:r>
              <a:rPr lang="ru-RU" sz="2000" b="1" i="0" dirty="0" err="1">
                <a:solidFill>
                  <a:srgbClr val="000000"/>
                </a:solidFill>
                <a:effectLst/>
                <a:latin typeface="-apple-system"/>
              </a:rPr>
              <a:t>або</a:t>
            </a:r>
            <a:r>
              <a:rPr lang="ru-RU" sz="2000" b="1" i="0" dirty="0">
                <a:solidFill>
                  <a:srgbClr val="000000"/>
                </a:solidFill>
                <a:effectLst/>
                <a:latin typeface="-apple-system"/>
              </a:rPr>
              <a:t> волонтерам  </a:t>
            </a:r>
            <a:r>
              <a:rPr lang="ru-RU" sz="2000" b="1" i="0" dirty="0" err="1">
                <a:solidFill>
                  <a:srgbClr val="000000"/>
                </a:solidFill>
                <a:effectLst/>
                <a:latin typeface="-apple-system"/>
              </a:rPr>
              <a:t>країни</a:t>
            </a:r>
            <a:r>
              <a:rPr lang="ru-RU" sz="2000" b="1" i="0" dirty="0">
                <a:solidFill>
                  <a:srgbClr val="000000"/>
                </a:solidFill>
                <a:effectLst/>
                <a:latin typeface="-apple-system"/>
              </a:rPr>
              <a:t>, </a:t>
            </a:r>
            <a:r>
              <a:rPr lang="ru-RU" sz="2000" b="1" i="0" dirty="0" err="1">
                <a:solidFill>
                  <a:srgbClr val="000000"/>
                </a:solidFill>
                <a:effectLst/>
                <a:latin typeface="-apple-system"/>
              </a:rPr>
              <a:t>що</a:t>
            </a:r>
            <a:r>
              <a:rPr lang="ru-RU" sz="2000" b="1" i="0" dirty="0">
                <a:solidFill>
                  <a:srgbClr val="000000"/>
                </a:solidFill>
                <a:effectLst/>
                <a:latin typeface="-apple-system"/>
              </a:rPr>
              <a:t> </a:t>
            </a:r>
            <a:r>
              <a:rPr lang="ru-RU" sz="2000" b="1" i="0" dirty="0" err="1">
                <a:solidFill>
                  <a:srgbClr val="000000"/>
                </a:solidFill>
                <a:effectLst/>
                <a:latin typeface="-apple-system"/>
              </a:rPr>
              <a:t>приймає</a:t>
            </a:r>
            <a:r>
              <a:rPr lang="ru-RU" sz="2000" b="1" i="0" dirty="0">
                <a:solidFill>
                  <a:srgbClr val="000000"/>
                </a:solidFill>
                <a:effectLst/>
                <a:latin typeface="-apple-system"/>
              </a:rPr>
              <a:t>. </a:t>
            </a:r>
            <a:r>
              <a:rPr lang="ru-RU" sz="2000" b="1" i="0" dirty="0" err="1">
                <a:solidFill>
                  <a:srgbClr val="000000"/>
                </a:solidFill>
                <a:effectLst/>
                <a:latin typeface="-apple-system"/>
              </a:rPr>
              <a:t>Зазвичай</a:t>
            </a:r>
            <a:r>
              <a:rPr lang="ru-RU" sz="2000" b="1" i="0" dirty="0">
                <a:solidFill>
                  <a:srgbClr val="000000"/>
                </a:solidFill>
                <a:effectLst/>
                <a:latin typeface="-apple-system"/>
              </a:rPr>
              <a:t> вони </a:t>
            </a:r>
            <a:r>
              <a:rPr lang="ru-RU" sz="2000" b="1" i="0" dirty="0" err="1">
                <a:solidFill>
                  <a:srgbClr val="000000"/>
                </a:solidFill>
                <a:effectLst/>
                <a:latin typeface="-apple-system"/>
              </a:rPr>
              <a:t>одягнені</a:t>
            </a:r>
            <a:r>
              <a:rPr lang="ru-RU" sz="2000" b="1" i="0" dirty="0">
                <a:solidFill>
                  <a:srgbClr val="000000"/>
                </a:solidFill>
                <a:effectLst/>
                <a:latin typeface="-apple-system"/>
              </a:rPr>
              <a:t> у форму, </a:t>
            </a:r>
            <a:r>
              <a:rPr lang="ru-RU" sz="2000" b="1" i="0" dirty="0" err="1">
                <a:solidFill>
                  <a:srgbClr val="000000"/>
                </a:solidFill>
                <a:effectLst/>
                <a:latin typeface="-apple-system"/>
              </a:rPr>
              <a:t>мають</a:t>
            </a:r>
            <a:r>
              <a:rPr lang="ru-RU" sz="2000" b="1" i="0" dirty="0">
                <a:solidFill>
                  <a:srgbClr val="000000"/>
                </a:solidFill>
                <a:effectLst/>
                <a:latin typeface="-apple-system"/>
              </a:rPr>
              <a:t> </a:t>
            </a:r>
            <a:r>
              <a:rPr lang="ru-RU" sz="2000" b="1" i="0" dirty="0" err="1">
                <a:solidFill>
                  <a:srgbClr val="000000"/>
                </a:solidFill>
                <a:effectLst/>
                <a:latin typeface="-apple-system"/>
              </a:rPr>
              <a:t>бейдж</a:t>
            </a:r>
            <a:r>
              <a:rPr lang="ru-RU" sz="2000" b="1" i="0" dirty="0">
                <a:solidFill>
                  <a:srgbClr val="000000"/>
                </a:solidFill>
                <a:effectLst/>
                <a:latin typeface="-apple-system"/>
              </a:rPr>
              <a:t> та </a:t>
            </a:r>
            <a:r>
              <a:rPr lang="ru-RU" sz="2000" b="1" i="0" dirty="0" err="1">
                <a:solidFill>
                  <a:srgbClr val="000000"/>
                </a:solidFill>
                <a:effectLst/>
                <a:latin typeface="-apple-system"/>
              </a:rPr>
              <a:t>перебувають</a:t>
            </a:r>
            <a:r>
              <a:rPr lang="ru-RU" sz="2000" b="1" i="0" dirty="0">
                <a:solidFill>
                  <a:srgbClr val="000000"/>
                </a:solidFill>
                <a:effectLst/>
                <a:latin typeface="-apple-system"/>
              </a:rPr>
              <a:t> в </a:t>
            </a:r>
            <a:r>
              <a:rPr lang="ru-RU" sz="2000" b="1" i="0" dirty="0" err="1">
                <a:solidFill>
                  <a:srgbClr val="000000"/>
                </a:solidFill>
                <a:effectLst/>
                <a:latin typeface="-apple-system"/>
              </a:rPr>
              <a:t>офіційних</a:t>
            </a:r>
            <a:r>
              <a:rPr lang="ru-RU" sz="2000" b="1" i="0" dirty="0">
                <a:solidFill>
                  <a:srgbClr val="000000"/>
                </a:solidFill>
                <a:effectLst/>
                <a:latin typeface="-apple-system"/>
              </a:rPr>
              <a:t> </a:t>
            </a:r>
            <a:r>
              <a:rPr lang="ru-RU" sz="2000" b="1" i="0" dirty="0" err="1">
                <a:solidFill>
                  <a:srgbClr val="000000"/>
                </a:solidFill>
                <a:effectLst/>
                <a:latin typeface="-apple-system"/>
              </a:rPr>
              <a:t>установах</a:t>
            </a:r>
            <a:r>
              <a:rPr lang="ru-RU" sz="2000" b="1" i="0" dirty="0">
                <a:solidFill>
                  <a:srgbClr val="000000"/>
                </a:solidFill>
                <a:effectLst/>
                <a:latin typeface="-apple-system"/>
              </a:rPr>
              <a:t>. Не </a:t>
            </a:r>
            <a:r>
              <a:rPr lang="ru-RU" sz="2000" b="1" i="0" dirty="0" err="1">
                <a:solidFill>
                  <a:srgbClr val="000000"/>
                </a:solidFill>
                <a:effectLst/>
                <a:latin typeface="-apple-system"/>
              </a:rPr>
              <a:t>соромтеся</a:t>
            </a:r>
            <a:r>
              <a:rPr lang="ru-RU" sz="2000" b="1" i="0" dirty="0">
                <a:solidFill>
                  <a:srgbClr val="000000"/>
                </a:solidFill>
                <a:effectLst/>
                <a:latin typeface="-apple-system"/>
              </a:rPr>
              <a:t> </a:t>
            </a:r>
            <a:r>
              <a:rPr lang="ru-RU" sz="2000" b="1" i="0" dirty="0" err="1">
                <a:solidFill>
                  <a:srgbClr val="000000"/>
                </a:solidFill>
                <a:effectLst/>
                <a:latin typeface="-apple-system"/>
              </a:rPr>
              <a:t>попросити</a:t>
            </a:r>
            <a:r>
              <a:rPr lang="ru-RU" sz="2000" b="1" i="0" dirty="0">
                <a:solidFill>
                  <a:srgbClr val="000000"/>
                </a:solidFill>
                <a:effectLst/>
                <a:latin typeface="-apple-system"/>
              </a:rPr>
              <a:t> </a:t>
            </a:r>
            <a:r>
              <a:rPr lang="ru-RU" sz="2000" b="1" i="0" dirty="0" err="1">
                <a:solidFill>
                  <a:srgbClr val="000000"/>
                </a:solidFill>
                <a:effectLst/>
                <a:latin typeface="-apple-system"/>
              </a:rPr>
              <a:t>пред’явити</a:t>
            </a:r>
            <a:r>
              <a:rPr lang="ru-RU" sz="2000" b="1" i="0" dirty="0">
                <a:solidFill>
                  <a:srgbClr val="000000"/>
                </a:solidFill>
                <a:effectLst/>
                <a:latin typeface="-apple-system"/>
              </a:rPr>
              <a:t> </a:t>
            </a:r>
            <a:r>
              <a:rPr lang="ru-RU" sz="2000" b="1" i="0" dirty="0" err="1">
                <a:solidFill>
                  <a:srgbClr val="000000"/>
                </a:solidFill>
                <a:effectLst/>
                <a:latin typeface="-apple-system"/>
              </a:rPr>
              <a:t>свідоцтво</a:t>
            </a:r>
            <a:r>
              <a:rPr lang="ru-RU" sz="2000" b="1" i="0" dirty="0">
                <a:solidFill>
                  <a:srgbClr val="000000"/>
                </a:solidFill>
                <a:effectLst/>
                <a:latin typeface="-apple-system"/>
              </a:rPr>
              <a:t> </a:t>
            </a:r>
            <a:r>
              <a:rPr lang="ru-RU" sz="2000" b="1" i="0" dirty="0" err="1">
                <a:solidFill>
                  <a:srgbClr val="000000"/>
                </a:solidFill>
                <a:effectLst/>
                <a:latin typeface="-apple-system"/>
              </a:rPr>
              <a:t>приналежності</a:t>
            </a:r>
            <a:r>
              <a:rPr lang="ru-RU" sz="2000" b="1" i="0" dirty="0">
                <a:solidFill>
                  <a:srgbClr val="000000"/>
                </a:solidFill>
                <a:effectLst/>
                <a:latin typeface="-apple-system"/>
              </a:rPr>
              <a:t> до </a:t>
            </a:r>
            <a:r>
              <a:rPr lang="ru-RU" sz="2000" b="1" i="0" dirty="0" err="1">
                <a:solidFill>
                  <a:srgbClr val="000000"/>
                </a:solidFill>
                <a:effectLst/>
                <a:latin typeface="-apple-system"/>
              </a:rPr>
              <a:t>організації</a:t>
            </a:r>
            <a:r>
              <a:rPr lang="ru-RU" sz="2000" b="1" i="0" dirty="0">
                <a:solidFill>
                  <a:srgbClr val="000000"/>
                </a:solidFill>
                <a:effectLst/>
                <a:latin typeface="-apple-system"/>
              </a:rPr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060848"/>
            <a:ext cx="3794745" cy="2137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6253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836713"/>
            <a:ext cx="72008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000000"/>
                </a:solidFill>
                <a:latin typeface="-apple-system"/>
              </a:rPr>
              <a:t>4</a:t>
            </a:r>
            <a:r>
              <a:rPr lang="ru-RU" sz="2000" b="1" i="0" dirty="0">
                <a:solidFill>
                  <a:srgbClr val="000000"/>
                </a:solidFill>
                <a:effectLst/>
                <a:latin typeface="-apple-system"/>
              </a:rPr>
              <a:t>. Не </a:t>
            </a:r>
            <a:r>
              <a:rPr lang="ru-RU" sz="2000" b="1" i="0" dirty="0" err="1">
                <a:solidFill>
                  <a:srgbClr val="000000"/>
                </a:solidFill>
                <a:effectLst/>
                <a:latin typeface="-apple-system"/>
              </a:rPr>
              <a:t>залишайте</a:t>
            </a:r>
            <a:r>
              <a:rPr lang="ru-RU" sz="2000" b="1" dirty="0" err="1">
                <a:solidFill>
                  <a:srgbClr val="000000"/>
                </a:solidFill>
                <a:latin typeface="-apple-system"/>
              </a:rPr>
              <a:t>ся</a:t>
            </a:r>
            <a:r>
              <a:rPr lang="ru-RU" sz="2000" b="1" i="0" dirty="0">
                <a:solidFill>
                  <a:srgbClr val="000000"/>
                </a:solidFill>
                <a:effectLst/>
                <a:latin typeface="-apple-system"/>
              </a:rPr>
              <a:t> </a:t>
            </a:r>
            <a:r>
              <a:rPr lang="ru-RU" sz="2000" b="1" i="0" dirty="0" err="1">
                <a:solidFill>
                  <a:srgbClr val="000000"/>
                </a:solidFill>
                <a:effectLst/>
                <a:latin typeface="-apple-system"/>
              </a:rPr>
              <a:t>із</a:t>
            </a:r>
            <a:r>
              <a:rPr lang="ru-RU" sz="2000" b="1" i="0" dirty="0">
                <a:solidFill>
                  <a:srgbClr val="000000"/>
                </a:solidFill>
                <a:effectLst/>
                <a:latin typeface="-apple-system"/>
              </a:rPr>
              <a:t> </a:t>
            </a:r>
            <a:r>
              <a:rPr lang="ru-RU" sz="2000" b="1" i="0" dirty="0" err="1">
                <a:solidFill>
                  <a:srgbClr val="000000"/>
                </a:solidFill>
                <a:effectLst/>
                <a:latin typeface="-apple-system"/>
              </a:rPr>
              <a:t>незнайомими</a:t>
            </a:r>
            <a:r>
              <a:rPr lang="ru-RU" sz="2000" b="1" i="0" dirty="0">
                <a:solidFill>
                  <a:srgbClr val="000000"/>
                </a:solidFill>
                <a:effectLst/>
                <a:latin typeface="-apple-system"/>
              </a:rPr>
              <a:t> людьми, </a:t>
            </a:r>
            <a:r>
              <a:rPr lang="ru-RU" sz="2000" b="1" i="0" dirty="0" err="1">
                <a:solidFill>
                  <a:srgbClr val="000000"/>
                </a:solidFill>
                <a:effectLst/>
                <a:latin typeface="-apple-system"/>
              </a:rPr>
              <a:t>якщо</a:t>
            </a:r>
            <a:r>
              <a:rPr lang="ru-RU" sz="2000" b="1" i="0" dirty="0">
                <a:solidFill>
                  <a:srgbClr val="000000"/>
                </a:solidFill>
                <a:effectLst/>
                <a:latin typeface="-apple-system"/>
              </a:rPr>
              <a:t> вони не є </a:t>
            </a:r>
            <a:r>
              <a:rPr lang="ru-RU" sz="2000" b="1" i="0" dirty="0" err="1">
                <a:solidFill>
                  <a:srgbClr val="000000"/>
                </a:solidFill>
                <a:effectLst/>
                <a:latin typeface="-apple-system"/>
              </a:rPr>
              <a:t>представниками</a:t>
            </a:r>
            <a:r>
              <a:rPr lang="ru-RU" sz="2000" b="1" i="0" dirty="0">
                <a:solidFill>
                  <a:srgbClr val="000000"/>
                </a:solidFill>
                <a:effectLst/>
                <a:latin typeface="-apple-system"/>
              </a:rPr>
              <a:t> </a:t>
            </a:r>
            <a:r>
              <a:rPr lang="ru-RU" sz="2000" b="1" i="0" dirty="0" err="1">
                <a:solidFill>
                  <a:srgbClr val="000000"/>
                </a:solidFill>
                <a:effectLst/>
                <a:latin typeface="-apple-system"/>
              </a:rPr>
              <a:t>влади</a:t>
            </a:r>
            <a:r>
              <a:rPr lang="ru-RU" sz="2000" b="1" i="0" dirty="0">
                <a:solidFill>
                  <a:srgbClr val="000000"/>
                </a:solidFill>
                <a:effectLst/>
                <a:latin typeface="-apple-system"/>
              </a:rPr>
              <a:t> </a:t>
            </a:r>
            <a:r>
              <a:rPr lang="ru-RU" sz="2000" b="1" i="0" dirty="0" err="1">
                <a:solidFill>
                  <a:srgbClr val="000000"/>
                </a:solidFill>
                <a:effectLst/>
                <a:latin typeface="-apple-system"/>
              </a:rPr>
              <a:t>або</a:t>
            </a:r>
            <a:r>
              <a:rPr lang="ru-RU" sz="2000" b="1" i="0" dirty="0">
                <a:solidFill>
                  <a:srgbClr val="000000"/>
                </a:solidFill>
                <a:effectLst/>
                <a:latin typeface="-apple-system"/>
              </a:rPr>
              <a:t> волонтерами. </a:t>
            </a:r>
            <a:r>
              <a:rPr lang="ru-RU" sz="2000" b="1" i="0" dirty="0" err="1">
                <a:solidFill>
                  <a:srgbClr val="000000"/>
                </a:solidFill>
                <a:effectLst/>
                <a:latin typeface="-apple-system"/>
              </a:rPr>
              <a:t>Залишитися</a:t>
            </a:r>
            <a:r>
              <a:rPr lang="ru-RU" sz="2000" b="1" i="0" dirty="0">
                <a:solidFill>
                  <a:srgbClr val="000000"/>
                </a:solidFill>
                <a:effectLst/>
                <a:latin typeface="-apple-system"/>
              </a:rPr>
              <a:t> </a:t>
            </a:r>
            <a:r>
              <a:rPr lang="ru-RU" sz="2000" b="1" i="0" dirty="0" err="1">
                <a:solidFill>
                  <a:srgbClr val="000000"/>
                </a:solidFill>
                <a:effectLst/>
                <a:latin typeface="-apple-system"/>
              </a:rPr>
              <a:t>можна</a:t>
            </a:r>
            <a:r>
              <a:rPr lang="ru-RU" sz="2000" b="1" i="0" dirty="0">
                <a:solidFill>
                  <a:srgbClr val="000000"/>
                </a:solidFill>
                <a:effectLst/>
                <a:latin typeface="-apple-system"/>
              </a:rPr>
              <a:t> </a:t>
            </a:r>
            <a:r>
              <a:rPr lang="ru-RU" sz="2000" b="1" i="0" dirty="0" err="1">
                <a:solidFill>
                  <a:srgbClr val="000000"/>
                </a:solidFill>
                <a:effectLst/>
                <a:latin typeface="-apple-system"/>
              </a:rPr>
              <a:t>лише</a:t>
            </a:r>
            <a:r>
              <a:rPr lang="ru-RU" sz="2000" b="1" i="0" dirty="0">
                <a:solidFill>
                  <a:srgbClr val="000000"/>
                </a:solidFill>
                <a:effectLst/>
                <a:latin typeface="-apple-system"/>
              </a:rPr>
              <a:t> в </a:t>
            </a:r>
            <a:r>
              <a:rPr lang="ru-RU" sz="2000" b="1" i="0" dirty="0" err="1">
                <a:solidFill>
                  <a:srgbClr val="000000"/>
                </a:solidFill>
                <a:effectLst/>
                <a:latin typeface="-apple-system"/>
              </a:rPr>
              <a:t>офіційних</a:t>
            </a:r>
            <a:r>
              <a:rPr lang="ru-RU" sz="2000" b="1" i="0" dirty="0">
                <a:solidFill>
                  <a:srgbClr val="000000"/>
                </a:solidFill>
                <a:effectLst/>
                <a:latin typeface="-apple-system"/>
              </a:rPr>
              <a:t>, </a:t>
            </a:r>
            <a:r>
              <a:rPr lang="ru-RU" sz="2000" b="1" i="0" dirty="0" err="1">
                <a:solidFill>
                  <a:srgbClr val="000000"/>
                </a:solidFill>
                <a:effectLst/>
                <a:latin typeface="-apple-system"/>
              </a:rPr>
              <a:t>спеціально</a:t>
            </a:r>
            <a:r>
              <a:rPr lang="ru-RU" sz="2000" b="1" i="0" dirty="0">
                <a:solidFill>
                  <a:srgbClr val="000000"/>
                </a:solidFill>
                <a:effectLst/>
                <a:latin typeface="-apple-system"/>
              </a:rPr>
              <a:t> </a:t>
            </a:r>
            <a:r>
              <a:rPr lang="ru-RU" sz="2000" b="1" i="0" dirty="0" err="1">
                <a:solidFill>
                  <a:srgbClr val="000000"/>
                </a:solidFill>
                <a:effectLst/>
                <a:latin typeface="-apple-system"/>
              </a:rPr>
              <a:t>призначених</a:t>
            </a:r>
            <a:r>
              <a:rPr lang="ru-RU" sz="2000" b="1" i="0" dirty="0">
                <a:solidFill>
                  <a:srgbClr val="000000"/>
                </a:solidFill>
                <a:effectLst/>
                <a:latin typeface="-apple-system"/>
              </a:rPr>
              <a:t> для </a:t>
            </a:r>
            <a:r>
              <a:rPr lang="ru-RU" sz="2000" b="1" i="0" dirty="0" err="1">
                <a:solidFill>
                  <a:srgbClr val="000000"/>
                </a:solidFill>
                <a:effectLst/>
                <a:latin typeface="-apple-system"/>
              </a:rPr>
              <a:t>цього</a:t>
            </a:r>
            <a:r>
              <a:rPr lang="ru-RU" sz="2000" b="1" i="0" dirty="0">
                <a:solidFill>
                  <a:srgbClr val="000000"/>
                </a:solidFill>
                <a:effectLst/>
                <a:latin typeface="-apple-system"/>
              </a:rPr>
              <a:t> центрах.</a:t>
            </a:r>
          </a:p>
          <a:p>
            <a:pPr algn="just"/>
            <a:endParaRPr lang="ru-RU" sz="2000" b="1" i="0" dirty="0">
              <a:solidFill>
                <a:srgbClr val="000000"/>
              </a:solidFill>
              <a:effectLst/>
              <a:latin typeface="-apple-system"/>
            </a:endParaRPr>
          </a:p>
          <a:p>
            <a:pPr algn="just"/>
            <a:endParaRPr lang="ru-RU" sz="2000" b="1" i="0" dirty="0">
              <a:solidFill>
                <a:srgbClr val="000000"/>
              </a:solidFill>
              <a:effectLst/>
              <a:latin typeface="-apple-system"/>
            </a:endParaRPr>
          </a:p>
          <a:p>
            <a:pPr algn="just"/>
            <a:endParaRPr lang="ru-RU" sz="2000" b="1" dirty="0">
              <a:solidFill>
                <a:srgbClr val="000000"/>
              </a:solidFill>
              <a:latin typeface="-apple-system"/>
            </a:endParaRPr>
          </a:p>
          <a:p>
            <a:pPr algn="just"/>
            <a:endParaRPr lang="ru-RU" sz="2000" b="1" i="0" dirty="0">
              <a:solidFill>
                <a:srgbClr val="000000"/>
              </a:solidFill>
              <a:effectLst/>
              <a:latin typeface="-apple-system"/>
            </a:endParaRPr>
          </a:p>
          <a:p>
            <a:pPr algn="just"/>
            <a:endParaRPr lang="ru-RU" sz="2000" b="1" dirty="0">
              <a:solidFill>
                <a:srgbClr val="000000"/>
              </a:solidFill>
              <a:latin typeface="-apple-system"/>
            </a:endParaRPr>
          </a:p>
          <a:p>
            <a:pPr algn="just"/>
            <a:endParaRPr lang="ru-RU" sz="2000" b="1" i="0" dirty="0">
              <a:solidFill>
                <a:srgbClr val="000000"/>
              </a:solidFill>
              <a:effectLst/>
              <a:latin typeface="-apple-system"/>
            </a:endParaRPr>
          </a:p>
          <a:p>
            <a:pPr algn="just"/>
            <a:endParaRPr lang="ru-RU" sz="2000" b="1" dirty="0">
              <a:solidFill>
                <a:srgbClr val="000000"/>
              </a:solidFill>
              <a:latin typeface="-apple-system"/>
            </a:endParaRPr>
          </a:p>
          <a:p>
            <a:pPr algn="just"/>
            <a:endParaRPr lang="ru-RU" sz="2000" b="1" i="0" dirty="0">
              <a:solidFill>
                <a:srgbClr val="000000"/>
              </a:solidFill>
              <a:effectLst/>
              <a:latin typeface="-apple-system"/>
            </a:endParaRPr>
          </a:p>
          <a:p>
            <a:pPr algn="just"/>
            <a:endParaRPr lang="ru-RU" sz="2000" b="1" dirty="0">
              <a:solidFill>
                <a:srgbClr val="000000"/>
              </a:solidFill>
              <a:latin typeface="-apple-system"/>
            </a:endParaRPr>
          </a:p>
          <a:p>
            <a:pPr algn="just"/>
            <a:r>
              <a:rPr lang="ru-RU" sz="2000" b="1" dirty="0">
                <a:solidFill>
                  <a:srgbClr val="000000"/>
                </a:solidFill>
                <a:latin typeface="-apple-system"/>
              </a:rPr>
              <a:t>5</a:t>
            </a:r>
            <a:r>
              <a:rPr lang="ru-RU" sz="2000" b="1" i="0" dirty="0">
                <a:solidFill>
                  <a:srgbClr val="000000"/>
                </a:solidFill>
                <a:effectLst/>
                <a:latin typeface="-apple-system"/>
              </a:rPr>
              <a:t>. </a:t>
            </a:r>
            <a:r>
              <a:rPr lang="ru-RU" sz="2000" b="1" i="0" dirty="0" err="1">
                <a:solidFill>
                  <a:srgbClr val="000000"/>
                </a:solidFill>
                <a:effectLst/>
                <a:latin typeface="-apple-system"/>
              </a:rPr>
              <a:t>Зустрічайтеся</a:t>
            </a:r>
            <a:r>
              <a:rPr lang="ru-RU" sz="2000" b="1" i="0" dirty="0">
                <a:solidFill>
                  <a:srgbClr val="000000"/>
                </a:solidFill>
                <a:effectLst/>
                <a:latin typeface="-apple-system"/>
              </a:rPr>
              <a:t> з </a:t>
            </a:r>
            <a:r>
              <a:rPr lang="ru-RU" sz="2000" b="1" i="0" dirty="0" err="1">
                <a:solidFill>
                  <a:srgbClr val="000000"/>
                </a:solidFill>
                <a:effectLst/>
                <a:latin typeface="-apple-system"/>
              </a:rPr>
              <a:t>незнайомими</a:t>
            </a:r>
            <a:r>
              <a:rPr lang="ru-RU" sz="2000" b="1" i="0" dirty="0">
                <a:solidFill>
                  <a:srgbClr val="000000"/>
                </a:solidFill>
                <a:effectLst/>
                <a:latin typeface="-apple-system"/>
              </a:rPr>
              <a:t> людьми, </a:t>
            </a:r>
            <a:r>
              <a:rPr lang="ru-RU" sz="2000" b="1" i="0" dirty="0" err="1">
                <a:solidFill>
                  <a:srgbClr val="000000"/>
                </a:solidFill>
                <a:effectLst/>
                <a:latin typeface="-apple-system"/>
              </a:rPr>
              <a:t>якщо</a:t>
            </a:r>
            <a:r>
              <a:rPr lang="ru-RU" sz="2000" b="1" i="0" dirty="0">
                <a:solidFill>
                  <a:srgbClr val="000000"/>
                </a:solidFill>
                <a:effectLst/>
                <a:latin typeface="-apple-system"/>
              </a:rPr>
              <a:t> </a:t>
            </a:r>
            <a:r>
              <a:rPr lang="ru-RU" sz="2000" b="1" i="0" dirty="0" err="1">
                <a:solidFill>
                  <a:srgbClr val="000000"/>
                </a:solidFill>
                <a:effectLst/>
                <a:latin typeface="-apple-system"/>
              </a:rPr>
              <a:t>це</a:t>
            </a:r>
            <a:r>
              <a:rPr lang="ru-RU" sz="2000" b="1" i="0" dirty="0">
                <a:solidFill>
                  <a:srgbClr val="000000"/>
                </a:solidFill>
                <a:effectLst/>
                <a:latin typeface="-apple-system"/>
              </a:rPr>
              <a:t> </a:t>
            </a:r>
            <a:r>
              <a:rPr lang="ru-RU" sz="2000" b="1" i="0" dirty="0" err="1">
                <a:solidFill>
                  <a:srgbClr val="000000"/>
                </a:solidFill>
                <a:effectLst/>
                <a:latin typeface="-apple-system"/>
              </a:rPr>
              <a:t>потрібно</a:t>
            </a:r>
            <a:r>
              <a:rPr lang="ru-RU" sz="2000" b="1" i="0" dirty="0">
                <a:solidFill>
                  <a:srgbClr val="000000"/>
                </a:solidFill>
                <a:effectLst/>
                <a:latin typeface="-apple-system"/>
              </a:rPr>
              <a:t>, </a:t>
            </a:r>
            <a:r>
              <a:rPr lang="ru-RU" sz="2000" b="1" i="0" dirty="0" err="1">
                <a:solidFill>
                  <a:srgbClr val="000000"/>
                </a:solidFill>
                <a:effectLst/>
                <a:latin typeface="-apple-system"/>
              </a:rPr>
              <a:t>лише</a:t>
            </a:r>
            <a:r>
              <a:rPr lang="ru-RU" sz="2000" b="1" i="0" dirty="0">
                <a:solidFill>
                  <a:srgbClr val="000000"/>
                </a:solidFill>
                <a:effectLst/>
                <a:latin typeface="-apple-system"/>
              </a:rPr>
              <a:t> в </a:t>
            </a:r>
            <a:r>
              <a:rPr lang="ru-RU" sz="2000" b="1" i="0" dirty="0" err="1">
                <a:solidFill>
                  <a:srgbClr val="000000"/>
                </a:solidFill>
                <a:effectLst/>
                <a:latin typeface="-apple-system"/>
              </a:rPr>
              <a:t>громадських</a:t>
            </a:r>
            <a:r>
              <a:rPr lang="ru-RU" sz="2000" b="1" i="0" dirty="0">
                <a:solidFill>
                  <a:srgbClr val="000000"/>
                </a:solidFill>
                <a:effectLst/>
                <a:latin typeface="-apple-system"/>
              </a:rPr>
              <a:t> </a:t>
            </a:r>
            <a:r>
              <a:rPr lang="ru-RU" sz="2000" b="1" i="0" dirty="0" err="1">
                <a:solidFill>
                  <a:srgbClr val="000000"/>
                </a:solidFill>
                <a:effectLst/>
                <a:latin typeface="-apple-system"/>
              </a:rPr>
              <a:t>місцях</a:t>
            </a:r>
            <a:r>
              <a:rPr lang="ru-RU" sz="2000" b="1" i="0" dirty="0">
                <a:solidFill>
                  <a:srgbClr val="000000"/>
                </a:solidFill>
                <a:effectLst/>
                <a:latin typeface="-apple-system"/>
              </a:rPr>
              <a:t>, </a:t>
            </a:r>
            <a:r>
              <a:rPr lang="ru-RU" sz="2000" b="1" i="0" dirty="0" err="1">
                <a:solidFill>
                  <a:srgbClr val="000000"/>
                </a:solidFill>
                <a:effectLst/>
                <a:latin typeface="-apple-system"/>
              </a:rPr>
              <a:t>попередивши</a:t>
            </a:r>
            <a:r>
              <a:rPr lang="ru-RU" sz="2000" b="1" i="0" dirty="0">
                <a:solidFill>
                  <a:srgbClr val="000000"/>
                </a:solidFill>
                <a:effectLst/>
                <a:latin typeface="-apple-system"/>
              </a:rPr>
              <a:t> про </a:t>
            </a:r>
            <a:r>
              <a:rPr lang="ru-RU" sz="2000" b="1" i="0" dirty="0" err="1">
                <a:solidFill>
                  <a:srgbClr val="000000"/>
                </a:solidFill>
                <a:effectLst/>
                <a:latin typeface="-apple-system"/>
              </a:rPr>
              <a:t>це</a:t>
            </a:r>
            <a:r>
              <a:rPr lang="ru-RU" sz="2000" b="1" i="0" dirty="0">
                <a:solidFill>
                  <a:srgbClr val="000000"/>
                </a:solidFill>
                <a:effectLst/>
                <a:latin typeface="-apple-system"/>
              </a:rPr>
              <a:t> </a:t>
            </a:r>
            <a:r>
              <a:rPr lang="ru-RU" sz="2000" b="1" i="0" dirty="0" err="1">
                <a:solidFill>
                  <a:srgbClr val="000000"/>
                </a:solidFill>
                <a:effectLst/>
                <a:latin typeface="-apple-system"/>
              </a:rPr>
              <a:t>знайомих</a:t>
            </a:r>
            <a:r>
              <a:rPr lang="ru-RU" sz="2000" b="1" i="0" dirty="0">
                <a:solidFill>
                  <a:srgbClr val="000000"/>
                </a:solidFill>
                <a:effectLst/>
                <a:latin typeface="-apple-system"/>
              </a:rPr>
              <a:t>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140008"/>
            <a:ext cx="4181450" cy="2717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97587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1124744"/>
            <a:ext cx="352839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000000"/>
                </a:solidFill>
                <a:latin typeface="-apple-system"/>
              </a:rPr>
              <a:t>6. </a:t>
            </a:r>
            <a:r>
              <a:rPr lang="ru-RU" sz="2000" b="1" dirty="0" err="1">
                <a:solidFill>
                  <a:srgbClr val="000000"/>
                </a:solidFill>
                <a:latin typeface="-apple-system"/>
              </a:rPr>
              <a:t>Я</a:t>
            </a:r>
            <a:r>
              <a:rPr lang="ru-RU" sz="2000" b="1" i="0" dirty="0" err="1">
                <a:solidFill>
                  <a:srgbClr val="000000"/>
                </a:solidFill>
                <a:effectLst/>
                <a:latin typeface="-apple-system"/>
              </a:rPr>
              <a:t>кщо</a:t>
            </a:r>
            <a:r>
              <a:rPr lang="ru-RU" sz="2000" b="1" i="0" dirty="0">
                <a:solidFill>
                  <a:srgbClr val="000000"/>
                </a:solidFill>
                <a:effectLst/>
                <a:latin typeface="-apple-system"/>
              </a:rPr>
              <a:t> </a:t>
            </a:r>
            <a:r>
              <a:rPr lang="ru-RU" sz="2000" b="1" i="0" dirty="0" err="1">
                <a:solidFill>
                  <a:srgbClr val="000000"/>
                </a:solidFill>
                <a:effectLst/>
                <a:latin typeface="-apple-system"/>
              </a:rPr>
              <a:t>ви</a:t>
            </a:r>
            <a:r>
              <a:rPr lang="ru-RU" sz="2000" b="1" i="0" dirty="0">
                <a:solidFill>
                  <a:srgbClr val="000000"/>
                </a:solidFill>
                <a:effectLst/>
                <a:latin typeface="-apple-system"/>
              </a:rPr>
              <a:t> </a:t>
            </a:r>
            <a:r>
              <a:rPr lang="ru-RU" sz="2000" b="1" i="0" dirty="0" err="1">
                <a:solidFill>
                  <a:srgbClr val="000000"/>
                </a:solidFill>
                <a:effectLst/>
                <a:latin typeface="-apple-system"/>
              </a:rPr>
              <a:t>загубилися</a:t>
            </a:r>
            <a:r>
              <a:rPr lang="ru-RU" sz="2000" b="1" i="0" dirty="0">
                <a:solidFill>
                  <a:srgbClr val="000000"/>
                </a:solidFill>
                <a:effectLst/>
                <a:latin typeface="-apple-system"/>
              </a:rPr>
              <a:t>: </a:t>
            </a:r>
            <a:r>
              <a:rPr lang="ru-RU" sz="2000" b="1" i="0" dirty="0" err="1">
                <a:solidFill>
                  <a:srgbClr val="000000"/>
                </a:solidFill>
                <a:effectLst/>
                <a:latin typeface="-apple-system"/>
              </a:rPr>
              <a:t>залишайтеся</a:t>
            </a:r>
            <a:r>
              <a:rPr lang="ru-RU" sz="2000" b="1" i="0" dirty="0">
                <a:solidFill>
                  <a:srgbClr val="000000"/>
                </a:solidFill>
                <a:effectLst/>
                <a:latin typeface="-apple-system"/>
              </a:rPr>
              <a:t> на </a:t>
            </a:r>
            <a:r>
              <a:rPr lang="ru-RU" sz="2000" b="1" i="0" dirty="0" err="1">
                <a:solidFill>
                  <a:srgbClr val="000000"/>
                </a:solidFill>
                <a:effectLst/>
                <a:latin typeface="-apple-system"/>
              </a:rPr>
              <a:t>місці</a:t>
            </a:r>
            <a:r>
              <a:rPr lang="ru-RU" sz="2000" b="1" i="0" dirty="0">
                <a:solidFill>
                  <a:srgbClr val="000000"/>
                </a:solidFill>
                <a:effectLst/>
                <a:latin typeface="-apple-system"/>
              </a:rPr>
              <a:t>, </a:t>
            </a:r>
            <a:r>
              <a:rPr lang="ru-RU" sz="2000" b="1" i="0" dirty="0" err="1">
                <a:solidFill>
                  <a:srgbClr val="000000"/>
                </a:solidFill>
                <a:effectLst/>
                <a:latin typeface="-apple-system"/>
              </a:rPr>
              <a:t>звертайтеся</a:t>
            </a:r>
            <a:r>
              <a:rPr lang="ru-RU" sz="2000" b="1" i="0" dirty="0">
                <a:solidFill>
                  <a:srgbClr val="000000"/>
                </a:solidFill>
                <a:effectLst/>
                <a:latin typeface="-apple-system"/>
              </a:rPr>
              <a:t> по </a:t>
            </a:r>
            <a:r>
              <a:rPr lang="ru-RU" sz="2000" b="1" i="0" dirty="0" err="1">
                <a:solidFill>
                  <a:srgbClr val="000000"/>
                </a:solidFill>
                <a:effectLst/>
                <a:latin typeface="-apple-system"/>
              </a:rPr>
              <a:t>допомогу</a:t>
            </a:r>
            <a:r>
              <a:rPr lang="ru-RU" sz="2000" b="1" i="0" dirty="0">
                <a:solidFill>
                  <a:srgbClr val="000000"/>
                </a:solidFill>
                <a:effectLst/>
                <a:latin typeface="-apple-system"/>
              </a:rPr>
              <a:t> </a:t>
            </a:r>
            <a:r>
              <a:rPr lang="ru-RU" sz="2000" b="1" i="0" dirty="0" err="1">
                <a:solidFill>
                  <a:srgbClr val="000000"/>
                </a:solidFill>
                <a:effectLst/>
                <a:latin typeface="-apple-system"/>
              </a:rPr>
              <a:t>лише</a:t>
            </a:r>
            <a:r>
              <a:rPr lang="ru-RU" sz="2000" b="1" i="0" dirty="0">
                <a:solidFill>
                  <a:srgbClr val="000000"/>
                </a:solidFill>
                <a:effectLst/>
                <a:latin typeface="-apple-system"/>
              </a:rPr>
              <a:t> до людей у </a:t>
            </a:r>
            <a:r>
              <a:rPr lang="ru-RU" sz="2000" b="1" i="0" dirty="0" err="1">
                <a:solidFill>
                  <a:srgbClr val="000000"/>
                </a:solidFill>
                <a:effectLst/>
                <a:latin typeface="-apple-system"/>
              </a:rPr>
              <a:t>формі</a:t>
            </a:r>
            <a:r>
              <a:rPr lang="ru-RU" sz="2000" b="1" i="0" dirty="0">
                <a:solidFill>
                  <a:srgbClr val="000000"/>
                </a:solidFill>
                <a:effectLst/>
                <a:latin typeface="-apple-system"/>
              </a:rPr>
              <a:t>, не </a:t>
            </a:r>
            <a:r>
              <a:rPr lang="ru-RU" sz="2000" b="1" i="0" dirty="0" err="1">
                <a:solidFill>
                  <a:srgbClr val="000000"/>
                </a:solidFill>
                <a:effectLst/>
                <a:latin typeface="-apple-system"/>
              </a:rPr>
              <a:t>панікуйте</a:t>
            </a:r>
            <a:r>
              <a:rPr lang="ru-RU" sz="2000" b="1" i="0" dirty="0">
                <a:solidFill>
                  <a:srgbClr val="000000"/>
                </a:solidFill>
                <a:effectLst/>
                <a:latin typeface="-apple-system"/>
              </a:rPr>
              <a:t>, </a:t>
            </a:r>
            <a:r>
              <a:rPr lang="ru-RU" sz="2000" b="1" i="0" dirty="0" err="1">
                <a:solidFill>
                  <a:srgbClr val="000000"/>
                </a:solidFill>
                <a:effectLst/>
                <a:latin typeface="-apple-system"/>
              </a:rPr>
              <a:t>нікуди</a:t>
            </a:r>
            <a:r>
              <a:rPr lang="ru-RU" sz="2000" b="1" i="0" dirty="0">
                <a:solidFill>
                  <a:srgbClr val="000000"/>
                </a:solidFill>
                <a:effectLst/>
                <a:latin typeface="-apple-system"/>
              </a:rPr>
              <a:t> не </a:t>
            </a:r>
            <a:r>
              <a:rPr lang="ru-RU" sz="2000" b="1" i="0" dirty="0" err="1">
                <a:solidFill>
                  <a:srgbClr val="000000"/>
                </a:solidFill>
                <a:effectLst/>
                <a:latin typeface="-apple-system"/>
              </a:rPr>
              <a:t>йдіть</a:t>
            </a:r>
            <a:r>
              <a:rPr lang="ru-RU" sz="2000" b="1" i="0" dirty="0">
                <a:solidFill>
                  <a:srgbClr val="000000"/>
                </a:solidFill>
                <a:effectLst/>
                <a:latin typeface="-apple-system"/>
              </a:rPr>
              <a:t> з </a:t>
            </a:r>
            <a:r>
              <a:rPr lang="ru-RU" sz="2000" b="1" dirty="0" err="1">
                <a:solidFill>
                  <a:srgbClr val="000000"/>
                </a:solidFill>
                <a:latin typeface="-apple-system"/>
              </a:rPr>
              <a:t>незнайомцями</a:t>
            </a:r>
            <a:r>
              <a:rPr lang="ru-RU" sz="2000" b="1" i="0" dirty="0">
                <a:solidFill>
                  <a:srgbClr val="000000"/>
                </a:solidFill>
                <a:effectLst/>
                <a:latin typeface="-apple-system"/>
              </a:rPr>
              <a:t>, </a:t>
            </a:r>
            <a:r>
              <a:rPr lang="ru-RU" sz="2000" b="1" i="0" dirty="0" err="1">
                <a:solidFill>
                  <a:srgbClr val="000000"/>
                </a:solidFill>
                <a:effectLst/>
                <a:latin typeface="-apple-system"/>
              </a:rPr>
              <a:t>окрім</a:t>
            </a:r>
            <a:r>
              <a:rPr lang="ru-RU" sz="2000" b="1" i="0" dirty="0">
                <a:solidFill>
                  <a:srgbClr val="000000"/>
                </a:solidFill>
                <a:effectLst/>
                <a:latin typeface="-apple-system"/>
              </a:rPr>
              <a:t> </a:t>
            </a:r>
            <a:r>
              <a:rPr lang="ru-RU" sz="2000" b="1" i="0" dirty="0" err="1">
                <a:solidFill>
                  <a:srgbClr val="000000"/>
                </a:solidFill>
                <a:effectLst/>
                <a:latin typeface="-apple-system"/>
              </a:rPr>
              <a:t>поліції</a:t>
            </a:r>
            <a:r>
              <a:rPr lang="ru-RU" sz="2000" b="1" i="0" dirty="0">
                <a:solidFill>
                  <a:srgbClr val="000000"/>
                </a:solidFill>
                <a:effectLst/>
                <a:latin typeface="-apple-system"/>
              </a:rPr>
              <a:t> </a:t>
            </a:r>
            <a:r>
              <a:rPr lang="ru-RU" sz="2000" b="1" i="0" dirty="0" err="1">
                <a:solidFill>
                  <a:srgbClr val="000000"/>
                </a:solidFill>
                <a:effectLst/>
                <a:latin typeface="-apple-system"/>
              </a:rPr>
              <a:t>або</a:t>
            </a:r>
            <a:r>
              <a:rPr lang="ru-RU" sz="2000" b="1" i="0" dirty="0">
                <a:solidFill>
                  <a:srgbClr val="000000"/>
                </a:solidFill>
                <a:effectLst/>
                <a:latin typeface="-apple-system"/>
              </a:rPr>
              <a:t> </a:t>
            </a:r>
            <a:r>
              <a:rPr lang="ru-RU" sz="2000" b="1" i="0" dirty="0" err="1">
                <a:solidFill>
                  <a:srgbClr val="000000"/>
                </a:solidFill>
                <a:effectLst/>
                <a:latin typeface="-apple-system"/>
              </a:rPr>
              <a:t>іншими</a:t>
            </a:r>
            <a:r>
              <a:rPr lang="ru-RU" sz="2000" b="1" i="0" dirty="0">
                <a:solidFill>
                  <a:srgbClr val="000000"/>
                </a:solidFill>
                <a:effectLst/>
                <a:latin typeface="-apple-system"/>
              </a:rPr>
              <a:t> людьми у </a:t>
            </a:r>
            <a:r>
              <a:rPr lang="ru-RU" sz="2000" b="1" i="0" dirty="0" err="1">
                <a:solidFill>
                  <a:srgbClr val="000000"/>
                </a:solidFill>
                <a:effectLst/>
                <a:latin typeface="-apple-system"/>
              </a:rPr>
              <a:t>формі</a:t>
            </a:r>
            <a:r>
              <a:rPr lang="ru-RU" sz="2000" b="1" i="0" dirty="0">
                <a:solidFill>
                  <a:srgbClr val="000000"/>
                </a:solidFill>
                <a:effectLst/>
                <a:latin typeface="-apple-system"/>
              </a:rPr>
              <a:t> (</a:t>
            </a:r>
            <a:r>
              <a:rPr lang="ru-RU" sz="2000" b="1" i="0" dirty="0" err="1">
                <a:solidFill>
                  <a:srgbClr val="000000"/>
                </a:solidFill>
                <a:effectLst/>
                <a:latin typeface="-apple-system"/>
              </a:rPr>
              <a:t>соціальними</a:t>
            </a:r>
            <a:r>
              <a:rPr lang="ru-RU" sz="2000" b="1" i="0" dirty="0">
                <a:solidFill>
                  <a:srgbClr val="000000"/>
                </a:solidFill>
                <a:effectLst/>
                <a:latin typeface="-apple-system"/>
              </a:rPr>
              <a:t> </a:t>
            </a:r>
            <a:r>
              <a:rPr lang="ru-RU" sz="2000" b="1" i="0" dirty="0" err="1">
                <a:solidFill>
                  <a:srgbClr val="000000"/>
                </a:solidFill>
                <a:effectLst/>
                <a:latin typeface="-apple-system"/>
              </a:rPr>
              <a:t>працівника</a:t>
            </a:r>
            <a:r>
              <a:rPr lang="ru-RU" sz="2000" b="1" i="0" dirty="0">
                <a:solidFill>
                  <a:srgbClr val="000000"/>
                </a:solidFill>
                <a:effectLst/>
                <a:latin typeface="-apple-system"/>
              </a:rPr>
              <a:t>-ми, </a:t>
            </a:r>
            <a:r>
              <a:rPr lang="ru-RU" sz="2000" b="1" i="0" dirty="0" err="1">
                <a:solidFill>
                  <a:srgbClr val="000000"/>
                </a:solidFill>
                <a:effectLst/>
                <a:latin typeface="-apple-system"/>
              </a:rPr>
              <a:t>лікарями</a:t>
            </a:r>
            <a:r>
              <a:rPr lang="ru-RU" sz="2000" b="1" i="0" dirty="0">
                <a:solidFill>
                  <a:srgbClr val="000000"/>
                </a:solidFill>
                <a:effectLst/>
                <a:latin typeface="-apple-system"/>
              </a:rPr>
              <a:t> </a:t>
            </a:r>
            <a:r>
              <a:rPr lang="ru-RU" sz="2000" b="1" i="0" dirty="0" err="1">
                <a:solidFill>
                  <a:srgbClr val="000000"/>
                </a:solidFill>
                <a:effectLst/>
                <a:latin typeface="-apple-system"/>
              </a:rPr>
              <a:t>тощо</a:t>
            </a:r>
            <a:r>
              <a:rPr lang="ru-RU" sz="2000" b="1" i="0" dirty="0">
                <a:solidFill>
                  <a:srgbClr val="000000"/>
                </a:solidFill>
                <a:effectLst/>
                <a:latin typeface="-apple-system"/>
              </a:rPr>
              <a:t>).</a:t>
            </a:r>
          </a:p>
        </p:txBody>
      </p:sp>
      <p:sp>
        <p:nvSpPr>
          <p:cNvPr id="3" name="AutoShape 2" descr="Перекручений Погляд Людини Стоїть Поруч Дитиною Тедді Ведмедем  Постапокаліптична Концепція — Стокове фото © HayDmitriy #30959277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836712"/>
            <a:ext cx="3526498" cy="5289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33600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836712"/>
            <a:ext cx="6912768" cy="5146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0000"/>
                </a:solidFill>
                <a:latin typeface="-apple-system"/>
              </a:rPr>
              <a:t>7</a:t>
            </a:r>
            <a:r>
              <a:rPr lang="ru-RU" sz="2000" b="1" i="0" dirty="0">
                <a:solidFill>
                  <a:srgbClr val="000000"/>
                </a:solidFill>
                <a:effectLst/>
                <a:latin typeface="-apple-system"/>
              </a:rPr>
              <a:t>. </a:t>
            </a:r>
            <a:r>
              <a:rPr lang="ru-RU" sz="2000" b="1" i="0" dirty="0" err="1">
                <a:solidFill>
                  <a:srgbClr val="000000"/>
                </a:solidFill>
                <a:effectLst/>
                <a:latin typeface="-apple-system"/>
              </a:rPr>
              <a:t>Користуйтеся</a:t>
            </a:r>
            <a:r>
              <a:rPr lang="ru-RU" sz="2000" b="1" i="0" dirty="0">
                <a:solidFill>
                  <a:srgbClr val="000000"/>
                </a:solidFill>
                <a:effectLst/>
                <a:latin typeface="-apple-system"/>
              </a:rPr>
              <a:t> </a:t>
            </a:r>
            <a:r>
              <a:rPr lang="ru-RU" sz="2000" b="1" i="0" dirty="0" err="1">
                <a:solidFill>
                  <a:srgbClr val="000000"/>
                </a:solidFill>
                <a:effectLst/>
                <a:latin typeface="-apple-system"/>
              </a:rPr>
              <a:t>лише</a:t>
            </a:r>
            <a:r>
              <a:rPr lang="ru-RU" sz="2000" b="1" i="0" dirty="0">
                <a:solidFill>
                  <a:srgbClr val="000000"/>
                </a:solidFill>
                <a:effectLst/>
                <a:latin typeface="-apple-system"/>
              </a:rPr>
              <a:t> </a:t>
            </a:r>
            <a:r>
              <a:rPr lang="ru-RU" sz="2000" b="1" i="0" dirty="0" err="1">
                <a:solidFill>
                  <a:srgbClr val="000000"/>
                </a:solidFill>
                <a:effectLst/>
                <a:latin typeface="-apple-system"/>
              </a:rPr>
              <a:t>офіційними</a:t>
            </a:r>
            <a:r>
              <a:rPr lang="ru-RU" sz="2000" b="1" i="0" dirty="0">
                <a:solidFill>
                  <a:srgbClr val="000000"/>
                </a:solidFill>
                <a:effectLst/>
                <a:latin typeface="-apple-system"/>
              </a:rPr>
              <a:t> </a:t>
            </a:r>
            <a:r>
              <a:rPr lang="ru-RU" sz="2000" b="1" i="0" dirty="0" err="1">
                <a:solidFill>
                  <a:srgbClr val="000000"/>
                </a:solidFill>
                <a:effectLst/>
                <a:latin typeface="-apple-system"/>
              </a:rPr>
              <a:t>джерелами</a:t>
            </a:r>
            <a:r>
              <a:rPr lang="ru-RU" sz="2000" b="1" i="0" dirty="0">
                <a:solidFill>
                  <a:srgbClr val="000000"/>
                </a:solidFill>
                <a:effectLst/>
                <a:latin typeface="-apple-system"/>
              </a:rPr>
              <a:t> </a:t>
            </a:r>
            <a:r>
              <a:rPr lang="ru-RU" sz="2000" b="1" i="0" dirty="0" err="1">
                <a:solidFill>
                  <a:srgbClr val="000000"/>
                </a:solidFill>
                <a:effectLst/>
                <a:latin typeface="-apple-system"/>
              </a:rPr>
              <a:t>інформації</a:t>
            </a:r>
            <a:r>
              <a:rPr lang="ru-RU" sz="2000" b="1" i="0" dirty="0">
                <a:solidFill>
                  <a:srgbClr val="000000"/>
                </a:solidFill>
                <a:effectLst/>
                <a:latin typeface="-apple-system"/>
              </a:rPr>
              <a:t> для </a:t>
            </a:r>
            <a:r>
              <a:rPr lang="ru-RU" sz="2000" b="1" i="0" dirty="0" err="1">
                <a:solidFill>
                  <a:srgbClr val="000000"/>
                </a:solidFill>
                <a:effectLst/>
                <a:latin typeface="-apple-system"/>
              </a:rPr>
              <a:t>отримання</a:t>
            </a:r>
            <a:r>
              <a:rPr lang="ru-RU" sz="2000" b="1" i="0" dirty="0">
                <a:solidFill>
                  <a:srgbClr val="000000"/>
                </a:solidFill>
                <a:effectLst/>
                <a:latin typeface="-apple-system"/>
              </a:rPr>
              <a:t> </a:t>
            </a:r>
            <a:r>
              <a:rPr lang="ru-RU" sz="2000" b="1" i="0" dirty="0" err="1">
                <a:solidFill>
                  <a:srgbClr val="000000"/>
                </a:solidFill>
                <a:effectLst/>
                <a:latin typeface="-apple-system"/>
              </a:rPr>
              <a:t>допомоги</a:t>
            </a:r>
            <a:r>
              <a:rPr lang="ru-RU" sz="2000" b="1" i="0" dirty="0">
                <a:solidFill>
                  <a:srgbClr val="000000"/>
                </a:solidFill>
                <a:effectLst/>
                <a:latin typeface="-apple-system"/>
              </a:rPr>
              <a:t>: </a:t>
            </a:r>
            <a:r>
              <a:rPr lang="ru-RU" sz="2000" b="1" i="0" dirty="0" err="1">
                <a:solidFill>
                  <a:srgbClr val="000000"/>
                </a:solidFill>
                <a:effectLst/>
                <a:latin typeface="-apple-system"/>
              </a:rPr>
              <a:t>офіційні</a:t>
            </a:r>
            <a:r>
              <a:rPr lang="ru-RU" sz="2000" b="1" i="0" dirty="0">
                <a:solidFill>
                  <a:srgbClr val="000000"/>
                </a:solidFill>
                <a:effectLst/>
                <a:latin typeface="-apple-system"/>
              </a:rPr>
              <a:t> </a:t>
            </a:r>
            <a:r>
              <a:rPr lang="ru-RU" sz="2000" b="1" i="0" dirty="0" err="1">
                <a:solidFill>
                  <a:srgbClr val="000000"/>
                </a:solidFill>
                <a:effectLst/>
                <a:latin typeface="-apple-system"/>
              </a:rPr>
              <a:t>сайти</a:t>
            </a:r>
            <a:r>
              <a:rPr lang="ru-RU" sz="2000" b="1" i="0" dirty="0">
                <a:solidFill>
                  <a:srgbClr val="000000"/>
                </a:solidFill>
                <a:effectLst/>
                <a:latin typeface="-apple-system"/>
              </a:rPr>
              <a:t> посольств та консульств </a:t>
            </a:r>
            <a:r>
              <a:rPr lang="ru-RU" sz="2000" b="1" i="0" dirty="0" err="1">
                <a:solidFill>
                  <a:srgbClr val="000000"/>
                </a:solidFill>
                <a:effectLst/>
                <a:latin typeface="-apple-system"/>
              </a:rPr>
              <a:t>України</a:t>
            </a:r>
            <a:r>
              <a:rPr lang="ru-RU" sz="2000" b="1" i="0" dirty="0">
                <a:solidFill>
                  <a:srgbClr val="000000"/>
                </a:solidFill>
                <a:effectLst/>
                <a:latin typeface="-apple-system"/>
              </a:rPr>
              <a:t> в </a:t>
            </a:r>
            <a:r>
              <a:rPr lang="ru-RU" sz="2000" b="1" i="0" dirty="0" err="1">
                <a:solidFill>
                  <a:srgbClr val="000000"/>
                </a:solidFill>
                <a:effectLst/>
                <a:latin typeface="-apple-system"/>
              </a:rPr>
              <a:t>країнах</a:t>
            </a:r>
            <a:r>
              <a:rPr lang="ru-RU" sz="2000" b="1" i="0" dirty="0">
                <a:solidFill>
                  <a:srgbClr val="000000"/>
                </a:solidFill>
                <a:effectLst/>
                <a:latin typeface="-apple-system"/>
              </a:rPr>
              <a:t> </a:t>
            </a:r>
            <a:r>
              <a:rPr lang="ru-RU" sz="2000" b="1" i="0" dirty="0" err="1">
                <a:solidFill>
                  <a:srgbClr val="000000"/>
                </a:solidFill>
                <a:effectLst/>
                <a:latin typeface="-apple-system"/>
              </a:rPr>
              <a:t>вашого</a:t>
            </a:r>
            <a:r>
              <a:rPr lang="ru-RU" sz="2000" b="1" i="0" dirty="0">
                <a:solidFill>
                  <a:srgbClr val="000000"/>
                </a:solidFill>
                <a:effectLst/>
                <a:latin typeface="-apple-system"/>
              </a:rPr>
              <a:t> </a:t>
            </a:r>
            <a:r>
              <a:rPr lang="ru-RU" sz="2000" b="1" i="0" dirty="0" err="1">
                <a:solidFill>
                  <a:srgbClr val="000000"/>
                </a:solidFill>
                <a:effectLst/>
                <a:latin typeface="-apple-system"/>
              </a:rPr>
              <a:t>перебування</a:t>
            </a:r>
            <a:r>
              <a:rPr lang="ru-RU" sz="2000" b="1" i="0" dirty="0">
                <a:solidFill>
                  <a:srgbClr val="000000"/>
                </a:solidFill>
                <a:effectLst/>
                <a:latin typeface="-apple-system"/>
              </a:rPr>
              <a:t>, </a:t>
            </a:r>
            <a:r>
              <a:rPr lang="ru-RU" sz="2000" b="1" i="0" dirty="0" err="1">
                <a:solidFill>
                  <a:srgbClr val="000000"/>
                </a:solidFill>
                <a:effectLst/>
                <a:latin typeface="-apple-system"/>
              </a:rPr>
              <a:t>їхні</a:t>
            </a:r>
            <a:r>
              <a:rPr lang="ru-RU" sz="2000" b="1" i="0" dirty="0">
                <a:solidFill>
                  <a:srgbClr val="000000"/>
                </a:solidFill>
                <a:effectLst/>
                <a:latin typeface="-apple-system"/>
              </a:rPr>
              <a:t> </a:t>
            </a:r>
            <a:r>
              <a:rPr lang="ru-RU" sz="2000" b="1" i="0" dirty="0" err="1">
                <a:solidFill>
                  <a:srgbClr val="000000"/>
                </a:solidFill>
                <a:effectLst/>
                <a:latin typeface="-apple-system"/>
              </a:rPr>
              <a:t>представництва</a:t>
            </a:r>
            <a:r>
              <a:rPr lang="ru-RU" sz="2000" b="1" i="0" dirty="0">
                <a:solidFill>
                  <a:srgbClr val="000000"/>
                </a:solidFill>
                <a:effectLst/>
                <a:latin typeface="-apple-system"/>
              </a:rPr>
              <a:t> у </a:t>
            </a:r>
            <a:r>
              <a:rPr lang="ru-RU" sz="2000" b="1" i="0" dirty="0" err="1">
                <a:solidFill>
                  <a:srgbClr val="000000"/>
                </a:solidFill>
                <a:effectLst/>
                <a:latin typeface="-apple-system"/>
              </a:rPr>
              <a:t>соціальних</a:t>
            </a:r>
            <a:r>
              <a:rPr lang="ru-RU" sz="2000" b="1" i="0" dirty="0">
                <a:solidFill>
                  <a:srgbClr val="000000"/>
                </a:solidFill>
                <a:effectLst/>
                <a:latin typeface="-apple-system"/>
              </a:rPr>
              <a:t> мережах (</a:t>
            </a:r>
            <a:r>
              <a:rPr lang="ru-RU" sz="2000" b="1" i="0" dirty="0" err="1">
                <a:solidFill>
                  <a:srgbClr val="000000"/>
                </a:solidFill>
                <a:effectLst/>
                <a:latin typeface="-apple-system"/>
              </a:rPr>
              <a:t>верифіковані</a:t>
            </a:r>
            <a:r>
              <a:rPr lang="ru-RU" sz="2000" b="1" i="0" dirty="0">
                <a:solidFill>
                  <a:srgbClr val="000000"/>
                </a:solidFill>
                <a:effectLst/>
                <a:latin typeface="-apple-system"/>
              </a:rPr>
              <a:t> </a:t>
            </a:r>
            <a:r>
              <a:rPr lang="ru-RU" sz="2000" b="1" i="0" dirty="0" err="1">
                <a:solidFill>
                  <a:srgbClr val="000000"/>
                </a:solidFill>
                <a:effectLst/>
                <a:latin typeface="-apple-system"/>
              </a:rPr>
              <a:t>синьою</a:t>
            </a:r>
            <a:r>
              <a:rPr lang="ru-RU" sz="2000" b="1" i="0" dirty="0">
                <a:solidFill>
                  <a:srgbClr val="000000"/>
                </a:solidFill>
                <a:effectLst/>
                <a:latin typeface="-apple-system"/>
              </a:rPr>
              <a:t> галочкою); </a:t>
            </a:r>
            <a:r>
              <a:rPr lang="ru-RU" sz="2000" b="1" i="0" dirty="0" err="1">
                <a:solidFill>
                  <a:srgbClr val="000000"/>
                </a:solidFill>
                <a:effectLst/>
                <a:latin typeface="-apple-system"/>
              </a:rPr>
              <a:t>міграційні</a:t>
            </a:r>
            <a:r>
              <a:rPr lang="ru-RU" sz="2000" b="1" i="0" dirty="0">
                <a:solidFill>
                  <a:srgbClr val="000000"/>
                </a:solidFill>
                <a:effectLst/>
                <a:latin typeface="-apple-system"/>
              </a:rPr>
              <a:t> </a:t>
            </a:r>
            <a:r>
              <a:rPr lang="ru-RU" sz="2000" b="1" i="0" dirty="0" err="1">
                <a:solidFill>
                  <a:srgbClr val="000000"/>
                </a:solidFill>
                <a:effectLst/>
                <a:latin typeface="-apple-system"/>
              </a:rPr>
              <a:t>служби</a:t>
            </a:r>
            <a:r>
              <a:rPr lang="ru-RU" sz="2000" b="1" i="0" dirty="0">
                <a:solidFill>
                  <a:srgbClr val="000000"/>
                </a:solidFill>
                <a:effectLst/>
                <a:latin typeface="-apple-system"/>
              </a:rPr>
              <a:t> та </a:t>
            </a:r>
            <a:r>
              <a:rPr lang="ru-RU" sz="2000" b="1" i="0" dirty="0" err="1">
                <a:solidFill>
                  <a:srgbClr val="000000"/>
                </a:solidFill>
                <a:effectLst/>
                <a:latin typeface="-apple-system"/>
              </a:rPr>
              <a:t>міжнародна</a:t>
            </a:r>
            <a:r>
              <a:rPr lang="ru-RU" sz="2000" b="1" i="0" dirty="0">
                <a:solidFill>
                  <a:srgbClr val="000000"/>
                </a:solidFill>
                <a:effectLst/>
                <a:latin typeface="-apple-system"/>
              </a:rPr>
              <a:t> </a:t>
            </a:r>
            <a:r>
              <a:rPr lang="ru-RU" sz="2000" b="1" i="0" dirty="0" err="1">
                <a:solidFill>
                  <a:srgbClr val="000000"/>
                </a:solidFill>
                <a:effectLst/>
                <a:latin typeface="-apple-system"/>
              </a:rPr>
              <a:t>організація</a:t>
            </a:r>
            <a:r>
              <a:rPr lang="ru-RU" sz="2000" b="1" i="0" dirty="0">
                <a:solidFill>
                  <a:srgbClr val="000000"/>
                </a:solidFill>
                <a:effectLst/>
                <a:latin typeface="-apple-system"/>
              </a:rPr>
              <a:t> з </a:t>
            </a:r>
            <a:r>
              <a:rPr lang="ru-RU" sz="2000" b="1" i="0" dirty="0" err="1">
                <a:solidFill>
                  <a:srgbClr val="000000"/>
                </a:solidFill>
                <a:effectLst/>
                <a:latin typeface="-apple-system"/>
              </a:rPr>
              <a:t>міграції</a:t>
            </a:r>
            <a:r>
              <a:rPr lang="ru-RU" sz="2000" b="1" i="0" dirty="0">
                <a:solidFill>
                  <a:srgbClr val="000000"/>
                </a:solidFill>
                <a:effectLst/>
                <a:latin typeface="-apple-system"/>
              </a:rPr>
              <a:t>; </a:t>
            </a:r>
            <a:r>
              <a:rPr lang="ru-RU" sz="2000" b="1" i="0" dirty="0" err="1">
                <a:solidFill>
                  <a:srgbClr val="000000"/>
                </a:solidFill>
                <a:effectLst/>
                <a:latin typeface="-apple-system"/>
              </a:rPr>
              <a:t>міністерства</a:t>
            </a:r>
            <a:r>
              <a:rPr lang="ru-RU" sz="2000" b="1" i="0" dirty="0">
                <a:solidFill>
                  <a:srgbClr val="000000"/>
                </a:solidFill>
                <a:effectLst/>
                <a:latin typeface="-apple-system"/>
              </a:rPr>
              <a:t> </a:t>
            </a:r>
            <a:r>
              <a:rPr lang="ru-RU" sz="2000" b="1" i="0" dirty="0" err="1">
                <a:solidFill>
                  <a:srgbClr val="000000"/>
                </a:solidFill>
                <a:effectLst/>
                <a:latin typeface="-apple-system"/>
              </a:rPr>
              <a:t>закордонних</a:t>
            </a:r>
            <a:r>
              <a:rPr lang="ru-RU" sz="2000" b="1" i="0" dirty="0">
                <a:solidFill>
                  <a:srgbClr val="000000"/>
                </a:solidFill>
                <a:effectLst/>
                <a:latin typeface="-apple-system"/>
              </a:rPr>
              <a:t> та </a:t>
            </a:r>
            <a:r>
              <a:rPr lang="ru-RU" sz="2000" b="1" i="0" dirty="0" err="1">
                <a:solidFill>
                  <a:srgbClr val="000000"/>
                </a:solidFill>
                <a:effectLst/>
                <a:latin typeface="-apple-system"/>
              </a:rPr>
              <a:t>внутрішніх</a:t>
            </a:r>
            <a:r>
              <a:rPr lang="ru-RU" sz="2000" b="1" i="0" dirty="0">
                <a:solidFill>
                  <a:srgbClr val="000000"/>
                </a:solidFill>
                <a:effectLst/>
                <a:latin typeface="-apple-system"/>
              </a:rPr>
              <a:t> справ; </a:t>
            </a:r>
            <a:r>
              <a:rPr lang="ru-RU" sz="2000" b="1" i="0" dirty="0" err="1">
                <a:solidFill>
                  <a:srgbClr val="000000"/>
                </a:solidFill>
                <a:effectLst/>
                <a:latin typeface="-apple-system"/>
              </a:rPr>
              <a:t>управління</a:t>
            </a:r>
            <a:r>
              <a:rPr lang="ru-RU" sz="2000" b="1" i="0" dirty="0">
                <a:solidFill>
                  <a:srgbClr val="000000"/>
                </a:solidFill>
                <a:effectLst/>
                <a:latin typeface="-apple-system"/>
              </a:rPr>
              <a:t> </a:t>
            </a:r>
            <a:r>
              <a:rPr lang="ru-RU" sz="2000" b="1" i="0" dirty="0" err="1">
                <a:solidFill>
                  <a:srgbClr val="000000"/>
                </a:solidFill>
                <a:effectLst/>
                <a:latin typeface="-apple-system"/>
              </a:rPr>
              <a:t>соціального</a:t>
            </a:r>
            <a:r>
              <a:rPr lang="ru-RU" sz="2000" b="1" i="0" dirty="0">
                <a:solidFill>
                  <a:srgbClr val="000000"/>
                </a:solidFill>
                <a:effectLst/>
                <a:latin typeface="-apple-system"/>
              </a:rPr>
              <a:t> </a:t>
            </a:r>
            <a:r>
              <a:rPr lang="ru-RU" sz="2000" b="1" i="0" dirty="0" err="1">
                <a:solidFill>
                  <a:srgbClr val="000000"/>
                </a:solidFill>
                <a:effectLst/>
                <a:latin typeface="-apple-system"/>
              </a:rPr>
              <a:t>забезпечення</a:t>
            </a:r>
            <a:r>
              <a:rPr lang="ru-RU" sz="2000" b="1" i="0" dirty="0">
                <a:solidFill>
                  <a:srgbClr val="000000"/>
                </a:solidFill>
                <a:effectLst/>
                <a:latin typeface="-apple-system"/>
              </a:rPr>
              <a:t> та </a:t>
            </a:r>
            <a:r>
              <a:rPr lang="ru-RU" sz="2000" b="1" i="0" dirty="0" err="1">
                <a:solidFill>
                  <a:srgbClr val="000000"/>
                </a:solidFill>
                <a:effectLst/>
                <a:latin typeface="-apple-system"/>
              </a:rPr>
              <a:t>страхування</a:t>
            </a:r>
            <a:r>
              <a:rPr lang="ru-RU" sz="2000" b="1" i="0" dirty="0">
                <a:solidFill>
                  <a:srgbClr val="000000"/>
                </a:solidFill>
                <a:effectLst/>
                <a:latin typeface="-apple-system"/>
              </a:rPr>
              <a:t> в </a:t>
            </a:r>
            <a:r>
              <a:rPr lang="ru-RU" sz="2000" b="1" i="0" dirty="0" err="1">
                <a:solidFill>
                  <a:srgbClr val="000000"/>
                </a:solidFill>
                <a:effectLst/>
                <a:latin typeface="-apple-system"/>
              </a:rPr>
              <a:t>країнах</a:t>
            </a:r>
            <a:r>
              <a:rPr lang="ru-RU" sz="2000" b="1" i="0" dirty="0">
                <a:solidFill>
                  <a:srgbClr val="000000"/>
                </a:solidFill>
                <a:effectLst/>
                <a:latin typeface="-apple-system"/>
              </a:rPr>
              <a:t> </a:t>
            </a:r>
            <a:r>
              <a:rPr lang="ru-RU" sz="2000" b="1" i="0" dirty="0" err="1">
                <a:solidFill>
                  <a:srgbClr val="000000"/>
                </a:solidFill>
                <a:effectLst/>
                <a:latin typeface="-apple-system"/>
              </a:rPr>
              <a:t>перебування</a:t>
            </a:r>
            <a:r>
              <a:rPr lang="ru-RU" sz="2000" b="1" i="0" dirty="0">
                <a:solidFill>
                  <a:srgbClr val="000000"/>
                </a:solidFill>
                <a:effectLst/>
                <a:latin typeface="-apple-system"/>
              </a:rPr>
              <a:t>. 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2000" dirty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-</a:t>
            </a:r>
            <a:r>
              <a:rPr lang="tr-TR" sz="2000" b="1" dirty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Національн</a:t>
            </a:r>
            <a:r>
              <a:rPr lang="uk-UA" sz="2000" b="1" dirty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а</a:t>
            </a:r>
            <a:r>
              <a:rPr lang="tr-TR" sz="2000" b="1" dirty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 дитяч</a:t>
            </a:r>
            <a:r>
              <a:rPr lang="uk-UA" sz="2000" b="1" dirty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а </a:t>
            </a:r>
            <a:r>
              <a:rPr lang="tr-TR" sz="2000" b="1" dirty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«гаряч</a:t>
            </a:r>
            <a:r>
              <a:rPr lang="uk-UA" sz="2000" b="1" dirty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а </a:t>
            </a:r>
            <a:r>
              <a:rPr lang="tr-TR" sz="2000" b="1" dirty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ліні</a:t>
            </a:r>
            <a:r>
              <a:rPr lang="uk-UA" sz="2000" b="1" dirty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я </a:t>
            </a:r>
            <a:r>
              <a:rPr lang="tr-TR" sz="2000" b="1" dirty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» 0 800 500 225 або 116 111 (для дзвінків з мобільного)</a:t>
            </a:r>
            <a:endParaRPr lang="uk-UA" sz="2000" b="1" dirty="0">
              <a:solidFill>
                <a:srgbClr val="FF0000"/>
              </a:solidFill>
              <a:effectLst/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20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-</a:t>
            </a:r>
            <a:r>
              <a:rPr lang="uk-UA" sz="20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tr-TR" sz="2000" b="1" dirty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Національн</a:t>
            </a:r>
            <a:r>
              <a:rPr lang="uk-UA" sz="2000" b="1" dirty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а</a:t>
            </a:r>
            <a:r>
              <a:rPr lang="tr-TR" sz="2000" b="1" dirty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 «гаряч</a:t>
            </a:r>
            <a:r>
              <a:rPr lang="uk-UA" sz="2000" b="1" dirty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а</a:t>
            </a:r>
            <a:r>
              <a:rPr lang="tr-TR" sz="2000" b="1" dirty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» ліні</a:t>
            </a:r>
            <a:r>
              <a:rPr lang="uk-UA" sz="2000" b="1" dirty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я</a:t>
            </a:r>
            <a:r>
              <a:rPr lang="tr-TR" sz="2000" b="1" dirty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 з попередження насильства,</a:t>
            </a:r>
            <a:endParaRPr lang="ru-RU" sz="1600" dirty="0">
              <a:solidFill>
                <a:srgbClr val="FF0000"/>
              </a:solidFill>
              <a:effectLst/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tr-TR" sz="2000" b="1" dirty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торгівлі людьми та гендерної дискримінації 0 800 500 335 або 116 123 (для</a:t>
            </a:r>
            <a:r>
              <a:rPr lang="ru-RU" sz="1600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tr-TR" sz="2000" b="1" dirty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дзвінків з мобільного) ГО «Ла Страда-Україна».</a:t>
            </a:r>
            <a:endParaRPr lang="ru-RU" sz="1600" dirty="0">
              <a:solidFill>
                <a:srgbClr val="FF0000"/>
              </a:solidFill>
              <a:effectLst/>
              <a:latin typeface="Calibri"/>
              <a:ea typeface="Calibri"/>
              <a:cs typeface="Times New Roman"/>
            </a:endParaRPr>
          </a:p>
          <a:p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2218333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980728"/>
            <a:ext cx="70567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0000"/>
                </a:solidFill>
                <a:latin typeface="-apple-system"/>
              </a:rPr>
              <a:t>8</a:t>
            </a:r>
            <a:r>
              <a:rPr lang="ru-RU" sz="2000" b="1" i="0" dirty="0">
                <a:solidFill>
                  <a:srgbClr val="000000"/>
                </a:solidFill>
                <a:effectLst/>
                <a:latin typeface="-apple-system"/>
              </a:rPr>
              <a:t>. </a:t>
            </a:r>
            <a:r>
              <a:rPr lang="ru-RU" sz="2000" b="1" i="0" dirty="0" err="1">
                <a:solidFill>
                  <a:srgbClr val="000000"/>
                </a:solidFill>
                <a:effectLst/>
                <a:latin typeface="-apple-system"/>
              </a:rPr>
              <a:t>Якщо</a:t>
            </a:r>
            <a:r>
              <a:rPr lang="ru-RU" sz="2000" b="1" i="0" dirty="0">
                <a:solidFill>
                  <a:srgbClr val="000000"/>
                </a:solidFill>
                <a:effectLst/>
                <a:latin typeface="-apple-system"/>
              </a:rPr>
              <a:t> </a:t>
            </a:r>
            <a:r>
              <a:rPr lang="ru-RU" sz="2000" b="1" i="0" dirty="0" err="1">
                <a:solidFill>
                  <a:srgbClr val="000000"/>
                </a:solidFill>
                <a:effectLst/>
                <a:latin typeface="-apple-system"/>
              </a:rPr>
              <a:t>ви</a:t>
            </a:r>
            <a:r>
              <a:rPr lang="ru-RU" sz="2000" b="1" i="0" dirty="0">
                <a:solidFill>
                  <a:srgbClr val="000000"/>
                </a:solidFill>
                <a:effectLst/>
                <a:latin typeface="-apple-system"/>
              </a:rPr>
              <a:t> в </a:t>
            </a:r>
            <a:r>
              <a:rPr lang="ru-RU" sz="2000" b="1" i="0" dirty="0" err="1">
                <a:solidFill>
                  <a:srgbClr val="000000"/>
                </a:solidFill>
                <a:effectLst/>
                <a:latin typeface="-apple-system"/>
              </a:rPr>
              <a:t>небезпеці</a:t>
            </a:r>
            <a:r>
              <a:rPr lang="ru-RU" sz="2000" b="1" i="0" dirty="0">
                <a:solidFill>
                  <a:srgbClr val="000000"/>
                </a:solidFill>
                <a:effectLst/>
                <a:latin typeface="-apple-system"/>
              </a:rPr>
              <a:t> — </a:t>
            </a:r>
            <a:r>
              <a:rPr lang="ru-RU" sz="2000" b="1" i="0" dirty="0" err="1">
                <a:solidFill>
                  <a:srgbClr val="000000"/>
                </a:solidFill>
                <a:effectLst/>
                <a:latin typeface="-apple-system"/>
              </a:rPr>
              <a:t>телефонуйте</a:t>
            </a:r>
            <a:r>
              <a:rPr lang="ru-RU" sz="2000" b="1" i="0" dirty="0">
                <a:solidFill>
                  <a:srgbClr val="000000"/>
                </a:solidFill>
                <a:effectLst/>
                <a:latin typeface="-apple-system"/>
              </a:rPr>
              <a:t> </a:t>
            </a:r>
            <a:r>
              <a:rPr lang="ru-RU" sz="2000" b="1" i="0" dirty="0" err="1">
                <a:solidFill>
                  <a:srgbClr val="000000"/>
                </a:solidFill>
                <a:effectLst/>
                <a:latin typeface="-apple-system"/>
              </a:rPr>
              <a:t>місцевим</a:t>
            </a:r>
            <a:r>
              <a:rPr lang="ru-RU" sz="2000" b="1" i="0" dirty="0">
                <a:solidFill>
                  <a:srgbClr val="000000"/>
                </a:solidFill>
                <a:effectLst/>
                <a:latin typeface="-apple-system"/>
              </a:rPr>
              <a:t> </a:t>
            </a:r>
            <a:r>
              <a:rPr lang="ru-RU" sz="2000" b="1" i="0" dirty="0" err="1">
                <a:solidFill>
                  <a:srgbClr val="000000"/>
                </a:solidFill>
                <a:effectLst/>
                <a:latin typeface="-apple-system"/>
              </a:rPr>
              <a:t>екстреним</a:t>
            </a:r>
            <a:r>
              <a:rPr lang="ru-RU" sz="2000" b="1" i="0" dirty="0">
                <a:solidFill>
                  <a:srgbClr val="000000"/>
                </a:solidFill>
                <a:effectLst/>
                <a:latin typeface="-apple-system"/>
              </a:rPr>
              <a:t> службам та </a:t>
            </a:r>
            <a:r>
              <a:rPr lang="ru-RU" sz="2000" b="1" i="0" dirty="0" err="1">
                <a:solidFill>
                  <a:srgbClr val="000000"/>
                </a:solidFill>
                <a:effectLst/>
                <a:latin typeface="-apple-system"/>
              </a:rPr>
              <a:t>звертайтеся</a:t>
            </a:r>
            <a:r>
              <a:rPr lang="ru-RU" sz="2000" b="1" i="0" dirty="0">
                <a:solidFill>
                  <a:srgbClr val="000000"/>
                </a:solidFill>
                <a:effectLst/>
                <a:latin typeface="-apple-system"/>
              </a:rPr>
              <a:t> до посольства </a:t>
            </a:r>
            <a:r>
              <a:rPr lang="ru-RU" sz="2000" b="1" i="0" dirty="0" err="1">
                <a:solidFill>
                  <a:srgbClr val="000000"/>
                </a:solidFill>
                <a:effectLst/>
                <a:latin typeface="-apple-system"/>
              </a:rPr>
              <a:t>України</a:t>
            </a:r>
            <a:r>
              <a:rPr lang="ru-RU" sz="2000" b="1" i="0" dirty="0">
                <a:solidFill>
                  <a:srgbClr val="000000"/>
                </a:solidFill>
                <a:effectLst/>
                <a:latin typeface="-apple-system"/>
              </a:rPr>
              <a:t> в </a:t>
            </a:r>
            <a:r>
              <a:rPr lang="ru-RU" sz="2000" b="1" i="0" dirty="0" err="1">
                <a:solidFill>
                  <a:srgbClr val="000000"/>
                </a:solidFill>
                <a:effectLst/>
                <a:latin typeface="-apple-system"/>
              </a:rPr>
              <a:t>країні</a:t>
            </a:r>
            <a:r>
              <a:rPr lang="ru-RU" sz="2000" b="1" i="0" dirty="0">
                <a:solidFill>
                  <a:srgbClr val="000000"/>
                </a:solidFill>
                <a:effectLst/>
                <a:latin typeface="-apple-system"/>
              </a:rPr>
              <a:t> </a:t>
            </a:r>
            <a:r>
              <a:rPr lang="ru-RU" sz="2000" b="1" i="0" dirty="0" err="1">
                <a:solidFill>
                  <a:srgbClr val="000000"/>
                </a:solidFill>
                <a:effectLst/>
                <a:latin typeface="-apple-system"/>
              </a:rPr>
              <a:t>призначення</a:t>
            </a:r>
            <a:r>
              <a:rPr lang="ru-RU" sz="2000" b="1" i="0" dirty="0">
                <a:solidFill>
                  <a:srgbClr val="000000"/>
                </a:solidFill>
                <a:effectLst/>
                <a:latin typeface="-apple-system"/>
              </a:rPr>
              <a:t>. </a:t>
            </a:r>
          </a:p>
          <a:p>
            <a:endParaRPr lang="ru-RU" sz="2000" b="1" i="0" dirty="0">
              <a:solidFill>
                <a:srgbClr val="FF0000"/>
              </a:solidFill>
              <a:effectLst/>
              <a:latin typeface="-apple-system"/>
            </a:endParaRPr>
          </a:p>
          <a:p>
            <a:r>
              <a:rPr lang="ru-RU" sz="2800" b="1" i="0" dirty="0" err="1">
                <a:solidFill>
                  <a:srgbClr val="FF0000"/>
                </a:solidFill>
                <a:effectLst/>
                <a:latin typeface="-apple-system"/>
              </a:rPr>
              <a:t>Лінія</a:t>
            </a:r>
            <a:r>
              <a:rPr lang="ru-RU" sz="2800" b="1" i="0" dirty="0">
                <a:solidFill>
                  <a:srgbClr val="FF0000"/>
                </a:solidFill>
                <a:effectLst/>
                <a:latin typeface="-apple-system"/>
              </a:rPr>
              <a:t> </a:t>
            </a:r>
            <a:r>
              <a:rPr lang="ru-RU" sz="2800" b="1" i="0" dirty="0" err="1">
                <a:solidFill>
                  <a:srgbClr val="FF0000"/>
                </a:solidFill>
                <a:effectLst/>
                <a:latin typeface="-apple-system"/>
              </a:rPr>
              <a:t>екстреної</a:t>
            </a:r>
            <a:r>
              <a:rPr lang="ru-RU" sz="2800" b="1" i="0" dirty="0">
                <a:solidFill>
                  <a:srgbClr val="FF0000"/>
                </a:solidFill>
                <a:effectLst/>
                <a:latin typeface="-apple-system"/>
              </a:rPr>
              <a:t> </a:t>
            </a:r>
            <a:r>
              <a:rPr lang="ru-RU" sz="2800" b="1" i="0" dirty="0" err="1">
                <a:solidFill>
                  <a:srgbClr val="FF0000"/>
                </a:solidFill>
                <a:effectLst/>
                <a:latin typeface="-apple-system"/>
              </a:rPr>
              <a:t>допомоги</a:t>
            </a:r>
            <a:r>
              <a:rPr lang="ru-RU" sz="2800" b="1" i="0" dirty="0">
                <a:solidFill>
                  <a:srgbClr val="FF0000"/>
                </a:solidFill>
                <a:effectLst/>
                <a:latin typeface="-apple-system"/>
              </a:rPr>
              <a:t> в ЄС — 112</a:t>
            </a:r>
            <a:r>
              <a:rPr lang="ru-RU" sz="2800" b="0" i="0" dirty="0">
                <a:solidFill>
                  <a:srgbClr val="FF0000"/>
                </a:solidFill>
                <a:effectLst/>
                <a:latin typeface="-apple-system"/>
              </a:rPr>
              <a:t>.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6146" name="Picture 2" descr="Я бью по рукам. Сильно и резко. Родители и психологи рассказали, почему не  нужно трогать чужих дете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852936"/>
            <a:ext cx="4320480" cy="3346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34547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929324"/>
            <a:ext cx="7632848" cy="4354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15000"/>
              </a:lnSpc>
              <a:spcBef>
                <a:spcPts val="750"/>
              </a:spcBef>
              <a:spcAft>
                <a:spcPts val="0"/>
              </a:spcAft>
            </a:pPr>
            <a:r>
              <a:rPr lang="uk-UA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Запам’ятайте – торгівля людьми – це організована злочинність, нічого не відбувається випадково.</a:t>
            </a:r>
            <a:br>
              <a:rPr lang="uk-UA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uk-UA" b="1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На вокзалах закордоном до вас підійдуть не випадкові «Добрі люди», які раптом вирішили вам допомогти. Ви не випадково будете винні велику купу грошей, не випадково будете працювати у нелюдських умовах… Все це організовано, тому що приносить великі гроші, а тому – ви лише механізм, який допомагає їх заробляти.</a:t>
            </a:r>
            <a:endParaRPr lang="ru-RU" b="1" dirty="0">
              <a:latin typeface="Calibri"/>
              <a:ea typeface="Calibri"/>
              <a:cs typeface="Times New Roman"/>
            </a:endParaRPr>
          </a:p>
          <a:p>
            <a:pPr fontAlgn="base">
              <a:lnSpc>
                <a:spcPct val="115000"/>
              </a:lnSpc>
              <a:spcBef>
                <a:spcPts val="750"/>
              </a:spcBef>
              <a:spcAft>
                <a:spcPts val="1000"/>
              </a:spcAft>
            </a:pPr>
            <a:r>
              <a:rPr lang="uk-UA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А чи всі можливості ви використали в Україні? </a:t>
            </a:r>
            <a:r>
              <a:rPr lang="uk-UA" b="1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Озирніться довкола і ви побачите успішних молодих людей,які самостійно побудували в Україні сімейний добробут,кар’єру,досягли успіхів у навчанні, роботі.</a:t>
            </a:r>
            <a:br>
              <a:rPr lang="uk-UA" b="1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</a:br>
            <a:r>
              <a:rPr lang="uk-UA" b="1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Можливо,не все у нас так погано,можливо, варто піти іншим шляхом? </a:t>
            </a:r>
          </a:p>
          <a:p>
            <a:pPr fontAlgn="base">
              <a:lnSpc>
                <a:spcPct val="115000"/>
              </a:lnSpc>
              <a:spcBef>
                <a:spcPts val="750"/>
              </a:spcBef>
              <a:spcAft>
                <a:spcPts val="1000"/>
              </a:spcAft>
            </a:pPr>
            <a:r>
              <a:rPr lang="uk-UA" sz="24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Вибір залишається за вами.  Будьте завжди вільними.</a:t>
            </a:r>
            <a:endParaRPr lang="ru-RU" sz="2400" b="1" dirty="0">
              <a:solidFill>
                <a:srgbClr val="FF000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77525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836713"/>
            <a:ext cx="7488832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Однією з форм порушення прав людини в сучасному світі є торгівля людьми і дітьми. На жаль, це явище має місце і в Україні.</a:t>
            </a:r>
            <a:br>
              <a:rPr lang="uk-UA" sz="2000" b="1" dirty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</a:br>
            <a:r>
              <a:rPr lang="uk-UA" sz="2000" b="1" dirty="0">
                <a:effectLst/>
                <a:latin typeface="Times New Roman"/>
                <a:ea typeface="Times New Roman"/>
              </a:rPr>
              <a:t>Ця проблема не визнає державних кордонів, не робить різниці між розвиненими державами та державами, що розвиваються. Вона чудово адаптована як до бідності, так і до розкоші.</a:t>
            </a:r>
          </a:p>
          <a:p>
            <a:br>
              <a:rPr lang="uk-UA" b="1" dirty="0">
                <a:solidFill>
                  <a:srgbClr val="222222"/>
                </a:solidFill>
                <a:effectLst/>
                <a:latin typeface="Times New Roman"/>
                <a:ea typeface="Times New Roman"/>
              </a:rPr>
            </a:br>
            <a:endParaRPr lang="ru-RU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924944"/>
            <a:ext cx="4880575" cy="3247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52365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87624" y="1268760"/>
            <a:ext cx="676875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Тому </a:t>
            </a:r>
            <a:r>
              <a:rPr lang="ru-RU" sz="2400" b="1" dirty="0" err="1">
                <a:solidFill>
                  <a:srgbClr val="FF0000"/>
                </a:solidFill>
              </a:rPr>
              <a:t>завдання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психологічної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служби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таке</a:t>
            </a:r>
            <a:r>
              <a:rPr lang="ru-RU" sz="2400" b="1" dirty="0">
                <a:solidFill>
                  <a:srgbClr val="FF0000"/>
                </a:solidFill>
              </a:rPr>
              <a:t>:</a:t>
            </a:r>
          </a:p>
          <a:p>
            <a:r>
              <a:rPr lang="ru-RU" sz="2400" b="1" dirty="0"/>
              <a:t>	</a:t>
            </a:r>
            <a:r>
              <a:rPr lang="ru-RU" sz="2400" b="1" dirty="0" err="1"/>
              <a:t>дати</a:t>
            </a:r>
            <a:r>
              <a:rPr lang="ru-RU" sz="2400" b="1" dirty="0"/>
              <a:t> </a:t>
            </a:r>
            <a:r>
              <a:rPr lang="ru-RU" sz="2400" b="1" dirty="0" err="1"/>
              <a:t>інформацію</a:t>
            </a:r>
            <a:r>
              <a:rPr lang="ru-RU" sz="2400" b="1" dirty="0"/>
              <a:t> </a:t>
            </a:r>
            <a:r>
              <a:rPr lang="ru-RU" sz="2400" b="1" dirty="0" err="1"/>
              <a:t>підліткам</a:t>
            </a:r>
            <a:r>
              <a:rPr lang="ru-RU" sz="2400" b="1" dirty="0"/>
              <a:t> про </a:t>
            </a:r>
            <a:r>
              <a:rPr lang="ru-RU" sz="2400" b="1" dirty="0" err="1"/>
              <a:t>можливу</a:t>
            </a:r>
            <a:r>
              <a:rPr lang="ru-RU" sz="2400" b="1" dirty="0"/>
              <a:t> </a:t>
            </a:r>
            <a:r>
              <a:rPr lang="ru-RU" sz="2400" b="1" dirty="0" err="1"/>
              <a:t>небезпеку</a:t>
            </a:r>
            <a:r>
              <a:rPr lang="ru-RU" sz="2400" b="1" dirty="0"/>
              <a:t>, яка </a:t>
            </a:r>
            <a:r>
              <a:rPr lang="ru-RU" sz="2400" b="1" dirty="0" err="1"/>
              <a:t>чекає</a:t>
            </a:r>
            <a:r>
              <a:rPr lang="ru-RU" sz="2400" b="1" dirty="0"/>
              <a:t> на тих, </a:t>
            </a:r>
            <a:r>
              <a:rPr lang="ru-RU" sz="2400" b="1" dirty="0" err="1"/>
              <a:t>хто</a:t>
            </a:r>
            <a:r>
              <a:rPr lang="ru-RU" sz="2400" b="1" dirty="0"/>
              <a:t> </a:t>
            </a:r>
            <a:r>
              <a:rPr lang="ru-RU" sz="2400" b="1" dirty="0" err="1"/>
              <a:t>збирається</a:t>
            </a:r>
            <a:r>
              <a:rPr lang="ru-RU" sz="2400" b="1" dirty="0"/>
              <a:t> за кордон,</a:t>
            </a:r>
          </a:p>
          <a:p>
            <a:r>
              <a:rPr lang="ru-RU" sz="2400" b="1" dirty="0"/>
              <a:t>	</a:t>
            </a:r>
            <a:r>
              <a:rPr lang="ru-RU" sz="2400" b="1" dirty="0" err="1"/>
              <a:t>визначити</a:t>
            </a:r>
            <a:r>
              <a:rPr lang="ru-RU" sz="2400" b="1" dirty="0"/>
              <a:t> </a:t>
            </a:r>
            <a:r>
              <a:rPr lang="ru-RU" sz="2400" b="1" dirty="0" err="1"/>
              <a:t>можливі</a:t>
            </a:r>
            <a:r>
              <a:rPr lang="ru-RU" sz="2400" b="1" dirty="0"/>
              <a:t> </a:t>
            </a:r>
            <a:r>
              <a:rPr lang="ru-RU" sz="2400" b="1" dirty="0" err="1"/>
              <a:t>наслідки</a:t>
            </a:r>
            <a:r>
              <a:rPr lang="ru-RU" sz="2400" b="1" dirty="0"/>
              <a:t> </a:t>
            </a:r>
            <a:r>
              <a:rPr lang="ru-RU" sz="2400" b="1" dirty="0" err="1"/>
              <a:t>торгівлі</a:t>
            </a:r>
            <a:r>
              <a:rPr lang="ru-RU" sz="2400" b="1" dirty="0"/>
              <a:t> людьми;</a:t>
            </a:r>
          </a:p>
          <a:p>
            <a:r>
              <a:rPr lang="ru-RU" sz="2400" b="1" dirty="0"/>
              <a:t>	</a:t>
            </a:r>
            <a:r>
              <a:rPr lang="ru-RU" sz="2400" b="1" dirty="0" err="1"/>
              <a:t>формувати</a:t>
            </a:r>
            <a:r>
              <a:rPr lang="ru-RU" sz="2400" b="1" dirty="0"/>
              <a:t> </a:t>
            </a:r>
            <a:r>
              <a:rPr lang="ru-RU" sz="2400" b="1" dirty="0" err="1"/>
              <a:t>чіткі</a:t>
            </a:r>
            <a:r>
              <a:rPr lang="ru-RU" sz="2400" b="1" dirty="0"/>
              <a:t> </a:t>
            </a:r>
            <a:r>
              <a:rPr lang="ru-RU" sz="2400" b="1" dirty="0" err="1"/>
              <a:t>уявлення</a:t>
            </a:r>
            <a:r>
              <a:rPr lang="ru-RU" sz="2400" b="1" dirty="0"/>
              <a:t> про </a:t>
            </a:r>
            <a:r>
              <a:rPr lang="ru-RU" sz="2400" b="1" dirty="0" err="1"/>
              <a:t>засоби</a:t>
            </a:r>
            <a:r>
              <a:rPr lang="ru-RU" sz="2400" b="1" dirty="0"/>
              <a:t> </a:t>
            </a:r>
            <a:r>
              <a:rPr lang="ru-RU" sz="2400" b="1" dirty="0" err="1"/>
              <a:t>безпеки</a:t>
            </a:r>
            <a:r>
              <a:rPr lang="ru-RU" sz="2400" b="1" dirty="0"/>
              <a:t>, </a:t>
            </a:r>
            <a:r>
              <a:rPr lang="ru-RU" sz="2400" b="1" dirty="0" err="1"/>
              <a:t>навчити</a:t>
            </a:r>
            <a:r>
              <a:rPr lang="ru-RU" sz="2400" b="1" dirty="0"/>
              <a:t> ними </a:t>
            </a:r>
            <a:r>
              <a:rPr lang="ru-RU" sz="2400" b="1" dirty="0" err="1"/>
              <a:t>користуватися</a:t>
            </a:r>
            <a:r>
              <a:rPr lang="ru-RU" sz="2400" b="1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25377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3622" y="1052737"/>
            <a:ext cx="676672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>
                <a:effectLst/>
                <a:latin typeface="Times New Roman"/>
                <a:ea typeface="Times New Roman"/>
              </a:rPr>
              <a:t>Назвіть своє ім'я і країну, у якій Ви хотіли б якийсь час попрацювати.</a:t>
            </a:r>
          </a:p>
          <a:p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132856"/>
            <a:ext cx="6408712" cy="3845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27716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3436726"/>
            <a:ext cx="7056784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15000"/>
              </a:lnSpc>
              <a:spcAft>
                <a:spcPts val="0"/>
              </a:spcAft>
            </a:pPr>
            <a:endParaRPr lang="uk-UA" sz="2400" b="1" dirty="0">
              <a:solidFill>
                <a:srgbClr val="FF0000"/>
              </a:solidFill>
              <a:effectLst/>
              <a:latin typeface="+mj-lt"/>
              <a:ea typeface="Times New Roman"/>
              <a:cs typeface="Times New Roman"/>
            </a:endParaRPr>
          </a:p>
          <a:p>
            <a:pPr fontAlgn="base">
              <a:lnSpc>
                <a:spcPct val="115000"/>
              </a:lnSpc>
              <a:spcAft>
                <a:spcPts val="0"/>
              </a:spcAft>
            </a:pPr>
            <a:endParaRPr lang="uk-UA" sz="2400" b="1" dirty="0">
              <a:solidFill>
                <a:srgbClr val="FF0000"/>
              </a:solidFill>
              <a:effectLst/>
              <a:latin typeface="+mj-lt"/>
              <a:ea typeface="Times New Roman"/>
              <a:cs typeface="Times New Roman"/>
            </a:endParaRPr>
          </a:p>
          <a:p>
            <a:pPr fontAlgn="base">
              <a:lnSpc>
                <a:spcPct val="115000"/>
              </a:lnSpc>
              <a:spcAft>
                <a:spcPts val="0"/>
              </a:spcAft>
            </a:pPr>
            <a:r>
              <a:rPr lang="uk-UA" sz="2400" b="1" dirty="0">
                <a:solidFill>
                  <a:srgbClr val="FF0000"/>
                </a:solidFill>
                <a:effectLst/>
                <a:latin typeface="+mj-lt"/>
                <a:ea typeface="Times New Roman"/>
                <a:cs typeface="Times New Roman"/>
              </a:rPr>
              <a:t>Питання</a:t>
            </a:r>
            <a:r>
              <a:rPr lang="uk-UA" sz="2400" b="1" i="1" dirty="0">
                <a:solidFill>
                  <a:srgbClr val="FF0000"/>
                </a:solidFill>
                <a:effectLst/>
                <a:latin typeface="+mj-lt"/>
                <a:ea typeface="Times New Roman"/>
                <a:cs typeface="Times New Roman"/>
              </a:rPr>
              <a:t>:</a:t>
            </a:r>
            <a:endParaRPr lang="ru-RU" sz="2400" b="1" dirty="0">
              <a:solidFill>
                <a:srgbClr val="FF0000"/>
              </a:solidFill>
              <a:effectLst/>
              <a:latin typeface="+mj-lt"/>
              <a:ea typeface="Calibri"/>
              <a:cs typeface="Times New Roman"/>
            </a:endParaRPr>
          </a:p>
          <a:p>
            <a:pPr marL="342900" lvl="0" indent="-342900" fontAlgn="base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uk-UA" sz="2400" dirty="0" err="1">
                <a:solidFill>
                  <a:srgbClr val="222222"/>
                </a:solidFill>
                <a:effectLst/>
                <a:latin typeface="+mj-lt"/>
                <a:ea typeface="Times New Roman"/>
                <a:cs typeface="Times New Roman"/>
              </a:rPr>
              <a:t>-</a:t>
            </a:r>
            <a:r>
              <a:rPr lang="uk-UA" sz="2400" b="1" dirty="0" err="1">
                <a:solidFill>
                  <a:srgbClr val="222222"/>
                </a:solidFill>
                <a:effectLst/>
                <a:latin typeface="+mj-lt"/>
                <a:ea typeface="Times New Roman"/>
                <a:cs typeface="Times New Roman"/>
              </a:rPr>
              <a:t>Чому</a:t>
            </a:r>
            <a:r>
              <a:rPr lang="uk-UA" sz="2400" b="1" dirty="0">
                <a:solidFill>
                  <a:srgbClr val="222222"/>
                </a:solidFill>
                <a:effectLst/>
                <a:latin typeface="+mj-lt"/>
                <a:ea typeface="Times New Roman"/>
                <a:cs typeface="Times New Roman"/>
              </a:rPr>
              <a:t> Ви назвали цю країну?</a:t>
            </a:r>
            <a:endParaRPr lang="ru-RU" sz="2400" b="1" dirty="0">
              <a:effectLst/>
              <a:latin typeface="+mj-lt"/>
              <a:ea typeface="Calibri"/>
              <a:cs typeface="Times New Roman"/>
            </a:endParaRPr>
          </a:p>
          <a:p>
            <a:pPr marL="342900" lvl="0" indent="-342900" fontAlgn="base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uk-UA" sz="2400" b="1" dirty="0" err="1">
                <a:solidFill>
                  <a:srgbClr val="222222"/>
                </a:solidFill>
                <a:effectLst/>
                <a:latin typeface="+mj-lt"/>
                <a:ea typeface="Times New Roman"/>
                <a:cs typeface="Times New Roman"/>
              </a:rPr>
              <a:t>-Чому</a:t>
            </a:r>
            <a:r>
              <a:rPr lang="uk-UA" sz="2400" b="1" dirty="0">
                <a:solidFill>
                  <a:srgbClr val="222222"/>
                </a:solidFill>
                <a:effectLst/>
                <a:latin typeface="+mj-lt"/>
                <a:ea typeface="Times New Roman"/>
                <a:cs typeface="Times New Roman"/>
              </a:rPr>
              <a:t> саме там Ви хотіли б попрацювати?</a:t>
            </a:r>
            <a:endParaRPr lang="ru-RU" sz="2400" b="1" dirty="0">
              <a:effectLst/>
              <a:latin typeface="+mj-lt"/>
              <a:ea typeface="Calibri"/>
              <a:cs typeface="Times New Roman"/>
            </a:endParaRPr>
          </a:p>
        </p:txBody>
      </p:sp>
      <p:pic>
        <p:nvPicPr>
          <p:cNvPr id="9218" name="Picture 2" descr="Какая самая богатая страна в мире? Рейтинг 100 самых богатых стран мира:  список с названиям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692696"/>
            <a:ext cx="5472608" cy="3087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7498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980728"/>
            <a:ext cx="7056784" cy="5072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15000"/>
              </a:lnSpc>
              <a:spcBef>
                <a:spcPts val="750"/>
              </a:spcBef>
              <a:spcAft>
                <a:spcPts val="0"/>
              </a:spcAft>
            </a:pPr>
            <a:r>
              <a:rPr lang="uk-UA" sz="2400" b="1" dirty="0">
                <a:solidFill>
                  <a:srgbClr val="FF0000"/>
                </a:solidFill>
                <a:effectLst/>
                <a:latin typeface="Times New Roman"/>
                <a:ea typeface="Times New Roman"/>
                <a:cs typeface="Times New Roman"/>
              </a:rPr>
              <a:t>ОБГОВОРЕННЯ:</a:t>
            </a:r>
          </a:p>
          <a:p>
            <a:pPr marL="342900" indent="-342900" fontAlgn="base">
              <a:lnSpc>
                <a:spcPct val="115000"/>
              </a:lnSpc>
              <a:spcBef>
                <a:spcPts val="750"/>
              </a:spcBef>
              <a:spcAft>
                <a:spcPts val="0"/>
              </a:spcAft>
              <a:buFontTx/>
              <a:buChar char="-"/>
            </a:pPr>
            <a:r>
              <a:rPr lang="uk-UA" sz="2400" b="1" dirty="0">
                <a:solidFill>
                  <a:srgbClr val="222222"/>
                </a:solidFill>
                <a:effectLst/>
                <a:latin typeface="Times New Roman"/>
                <a:ea typeface="Times New Roman"/>
                <a:cs typeface="Times New Roman"/>
              </a:rPr>
              <a:t>Підніміть руки ті, хто бував у тій країні, яку Ви назвали.</a:t>
            </a:r>
            <a:br>
              <a:rPr lang="uk-UA" sz="2400" b="1" dirty="0">
                <a:solidFill>
                  <a:srgbClr val="222222"/>
                </a:solidFill>
                <a:effectLst/>
                <a:latin typeface="Times New Roman"/>
                <a:ea typeface="Times New Roman"/>
                <a:cs typeface="Times New Roman"/>
              </a:rPr>
            </a:br>
            <a:r>
              <a:rPr lang="uk-UA" sz="2400" b="1" dirty="0">
                <a:solidFill>
                  <a:srgbClr val="222222"/>
                </a:solidFill>
                <a:effectLst/>
                <a:latin typeface="Times New Roman"/>
                <a:ea typeface="Times New Roman"/>
                <a:cs typeface="Times New Roman"/>
              </a:rPr>
              <a:t>- А тепер ті, хто знає мову цієї країни.</a:t>
            </a:r>
            <a:br>
              <a:rPr lang="uk-UA" sz="2400" b="1" dirty="0">
                <a:solidFill>
                  <a:srgbClr val="222222"/>
                </a:solidFill>
                <a:effectLst/>
                <a:latin typeface="Times New Roman"/>
                <a:ea typeface="Times New Roman"/>
                <a:cs typeface="Times New Roman"/>
              </a:rPr>
            </a:br>
            <a:r>
              <a:rPr lang="uk-UA" sz="2400" b="1" dirty="0">
                <a:solidFill>
                  <a:srgbClr val="222222"/>
                </a:solidFill>
                <a:effectLst/>
                <a:latin typeface="Times New Roman"/>
                <a:ea typeface="Times New Roman"/>
                <a:cs typeface="Times New Roman"/>
              </a:rPr>
              <a:t>- А тепер ті, хто знає трудові законодавства цієї країни.</a:t>
            </a:r>
            <a:br>
              <a:rPr lang="uk-UA" sz="2400" b="1" dirty="0">
                <a:solidFill>
                  <a:srgbClr val="222222"/>
                </a:solidFill>
                <a:effectLst/>
                <a:latin typeface="Times New Roman"/>
                <a:ea typeface="Times New Roman"/>
                <a:cs typeface="Times New Roman"/>
              </a:rPr>
            </a:br>
            <a:r>
              <a:rPr lang="uk-UA" sz="2400" b="1" dirty="0">
                <a:solidFill>
                  <a:srgbClr val="222222"/>
                </a:solidFill>
                <a:effectLst/>
                <a:latin typeface="Times New Roman"/>
                <a:ea typeface="Times New Roman"/>
                <a:cs typeface="Times New Roman"/>
              </a:rPr>
              <a:t>- А тепер ті, хто знає культурні і релігійні норми цієї країни, її закони.</a:t>
            </a:r>
          </a:p>
          <a:p>
            <a:pPr marL="342900" indent="-342900" fontAlgn="base">
              <a:lnSpc>
                <a:spcPct val="115000"/>
              </a:lnSpc>
              <a:spcBef>
                <a:spcPts val="750"/>
              </a:spcBef>
              <a:spcAft>
                <a:spcPts val="0"/>
              </a:spcAft>
              <a:buFontTx/>
              <a:buChar char="-"/>
            </a:pPr>
            <a:endParaRPr lang="ru-RU" sz="2400" b="1" dirty="0">
              <a:effectLst/>
              <a:latin typeface="Calibri"/>
              <a:ea typeface="Calibri"/>
              <a:cs typeface="Times New Roman"/>
            </a:endParaRPr>
          </a:p>
          <a:p>
            <a:pPr marL="342900" indent="-342900" fontAlgn="base">
              <a:lnSpc>
                <a:spcPct val="115000"/>
              </a:lnSpc>
              <a:spcBef>
                <a:spcPts val="750"/>
              </a:spcBef>
              <a:spcAft>
                <a:spcPts val="0"/>
              </a:spcAft>
              <a:buFontTx/>
              <a:buChar char="-"/>
            </a:pPr>
            <a:r>
              <a:rPr lang="ru-RU" sz="2400" b="1" i="1" dirty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А </a:t>
            </a:r>
            <a:r>
              <a:rPr lang="ru-RU" sz="2400" b="1" i="1" dirty="0" err="1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чи</a:t>
            </a:r>
            <a:r>
              <a:rPr lang="ru-RU" sz="2400" b="1" i="1" dirty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існує</a:t>
            </a:r>
            <a:r>
              <a:rPr lang="ru-RU" sz="2400" b="1" i="1" dirty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ризик</a:t>
            </a:r>
            <a:r>
              <a:rPr lang="ru-RU" sz="2400" b="1" i="1" dirty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 для нас та </a:t>
            </a:r>
            <a:r>
              <a:rPr lang="ru-RU" sz="2400" b="1" i="1" dirty="0" err="1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інших</a:t>
            </a:r>
            <a:r>
              <a:rPr lang="ru-RU" sz="2400" b="1" i="1" dirty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, коли ми </a:t>
            </a:r>
            <a:r>
              <a:rPr lang="ru-RU" sz="2400" b="1" i="1" dirty="0" err="1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отак</a:t>
            </a:r>
            <a:r>
              <a:rPr lang="ru-RU" sz="2400" b="1" i="1" dirty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 « не </a:t>
            </a:r>
            <a:r>
              <a:rPr lang="ru-RU" sz="2400" b="1" i="1" dirty="0" err="1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знаючи</a:t>
            </a:r>
            <a:r>
              <a:rPr lang="ru-RU" sz="2400" b="1" i="1" dirty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 броду </a:t>
            </a:r>
            <a:r>
              <a:rPr lang="ru-RU" sz="2400" b="1" i="1" dirty="0" err="1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ліземо</a:t>
            </a:r>
            <a:r>
              <a:rPr lang="ru-RU" sz="2400" b="1" i="1" dirty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 у воду»?</a:t>
            </a:r>
          </a:p>
        </p:txBody>
      </p:sp>
    </p:spTree>
    <p:extLst>
      <p:ext uri="{BB962C8B-B14F-4D97-AF65-F5344CB8AC3E}">
        <p14:creationId xmlns:p14="http://schemas.microsoft.com/office/powerpoint/2010/main" val="408121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Торгівля людьми!!! » Вапнярський ліцей №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649" y="692696"/>
            <a:ext cx="7560840" cy="5670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61588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Торгівля людьми - причини та наслідки - Сайт sevschool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836712"/>
            <a:ext cx="7416824" cy="5268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68474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Презентація &quot;Протидія торгівлі людьми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34760"/>
            <a:ext cx="7416824" cy="5562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51881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91</TotalTime>
  <Words>926</Words>
  <Application>Microsoft Office PowerPoint</Application>
  <PresentationFormat>Екран (4:3)</PresentationFormat>
  <Paragraphs>66</Paragraphs>
  <Slides>19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19</vt:i4>
      </vt:variant>
    </vt:vector>
  </HeadingPairs>
  <TitlesOfParts>
    <vt:vector size="28" baseType="lpstr">
      <vt:lpstr>-apple-system</vt:lpstr>
      <vt:lpstr>Arial</vt:lpstr>
      <vt:lpstr>Brush Script MT</vt:lpstr>
      <vt:lpstr>Calibri</vt:lpstr>
      <vt:lpstr>Constantia</vt:lpstr>
      <vt:lpstr>Franklin Gothic Book</vt:lpstr>
      <vt:lpstr>Rage Italic</vt:lpstr>
      <vt:lpstr>Times New Roman</vt:lpstr>
      <vt:lpstr>Кнопка</vt:lpstr>
      <vt:lpstr>          Кроки до вашої обізнанності та безпеки. 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Кроки до вашої обізнанності та безпеки.</dc:title>
  <dc:creator>1</dc:creator>
  <cp:lastModifiedBy>MBFK</cp:lastModifiedBy>
  <cp:revision>11</cp:revision>
  <dcterms:created xsi:type="dcterms:W3CDTF">2022-10-19T13:07:31Z</dcterms:created>
  <dcterms:modified xsi:type="dcterms:W3CDTF">2025-12-08T09:02:46Z</dcterms:modified>
</cp:coreProperties>
</file>