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63" r:id="rId7"/>
    <p:sldId id="264" r:id="rId8"/>
    <p:sldId id="265" r:id="rId9"/>
    <p:sldId id="266" r:id="rId10"/>
    <p:sldId id="267" r:id="rId11"/>
    <p:sldId id="268" r:id="rId12"/>
    <p:sldId id="269" r:id="rId13"/>
    <p:sldId id="282" r:id="rId14"/>
    <p:sldId id="283" r:id="rId15"/>
    <p:sldId id="284" r:id="rId16"/>
    <p:sldId id="270" r:id="rId17"/>
    <p:sldId id="271" r:id="rId18"/>
    <p:sldId id="272" r:id="rId19"/>
    <p:sldId id="276" r:id="rId20"/>
    <p:sldId id="273" r:id="rId21"/>
    <p:sldId id="274" r:id="rId22"/>
    <p:sldId id="275" r:id="rId23"/>
    <p:sldId id="280" r:id="rId24"/>
    <p:sldId id="278" r:id="rId25"/>
    <p:sldId id="279" r:id="rId26"/>
    <p:sldId id="285" r:id="rId27"/>
    <p:sldId id="286" r:id="rId28"/>
    <p:sldId id="281" r:id="rId29"/>
    <p:sldId id="287"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836"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3283F7F-15B1-405F-93B2-4C622134B620}" type="datetimeFigureOut">
              <a:rPr lang="ru-RU" smtClean="0"/>
              <a:t>04.03.2024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2597246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283F7F-15B1-405F-93B2-4C622134B620}" type="datetimeFigureOut">
              <a:rPr lang="ru-RU" smtClean="0"/>
              <a:t>04.03.2024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140542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283F7F-15B1-405F-93B2-4C622134B620}" type="datetimeFigureOut">
              <a:rPr lang="ru-RU" smtClean="0"/>
              <a:t>04.03.2024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944272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283F7F-15B1-405F-93B2-4C622134B620}" type="datetimeFigureOut">
              <a:rPr lang="ru-RU" smtClean="0"/>
              <a:t>04.03.2024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4141037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3283F7F-15B1-405F-93B2-4C622134B620}" type="datetimeFigureOut">
              <a:rPr lang="ru-RU" smtClean="0"/>
              <a:t>04.03.2024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34212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3283F7F-15B1-405F-93B2-4C622134B620}" type="datetimeFigureOut">
              <a:rPr lang="ru-RU" smtClean="0"/>
              <a:t>04.03.2024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1583903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3283F7F-15B1-405F-93B2-4C622134B620}" type="datetimeFigureOut">
              <a:rPr lang="ru-RU" smtClean="0"/>
              <a:t>04.03.2024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19622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3283F7F-15B1-405F-93B2-4C622134B620}" type="datetimeFigureOut">
              <a:rPr lang="ru-RU" smtClean="0"/>
              <a:t>04.03.2024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400810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283F7F-15B1-405F-93B2-4C622134B620}" type="datetimeFigureOut">
              <a:rPr lang="ru-RU" smtClean="0"/>
              <a:t>04.03.2024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102626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3283F7F-15B1-405F-93B2-4C622134B620}" type="datetimeFigureOut">
              <a:rPr lang="ru-RU" smtClean="0"/>
              <a:t>04.03.2024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3265170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3283F7F-15B1-405F-93B2-4C622134B620}" type="datetimeFigureOut">
              <a:rPr lang="ru-RU" smtClean="0"/>
              <a:t>04.03.2024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9C5551-9438-44C9-BDB4-AB95587FFBC7}" type="slidenum">
              <a:rPr lang="ru-RU" smtClean="0"/>
              <a:t>‹#›</a:t>
            </a:fld>
            <a:endParaRPr lang="ru-RU"/>
          </a:p>
        </p:txBody>
      </p:sp>
    </p:spTree>
    <p:extLst>
      <p:ext uri="{BB962C8B-B14F-4D97-AF65-F5344CB8AC3E}">
        <p14:creationId xmlns:p14="http://schemas.microsoft.com/office/powerpoint/2010/main" val="2594352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83F7F-15B1-405F-93B2-4C622134B620}" type="datetimeFigureOut">
              <a:rPr lang="ru-RU" smtClean="0"/>
              <a:t>04.03.2024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C5551-9438-44C9-BDB4-AB95587FFBC7}" type="slidenum">
              <a:rPr lang="ru-RU" smtClean="0"/>
              <a:t>‹#›</a:t>
            </a:fld>
            <a:endParaRPr lang="ru-RU"/>
          </a:p>
        </p:txBody>
      </p:sp>
    </p:spTree>
    <p:extLst>
      <p:ext uri="{BB962C8B-B14F-4D97-AF65-F5344CB8AC3E}">
        <p14:creationId xmlns:p14="http://schemas.microsoft.com/office/powerpoint/2010/main" val="394584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uk.wikipedia.org/wiki/10_%D0%BB%D1%8E%D1%82%D0%BE%D0%B3%D0%BE" TargetMode="Externa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uk.wikipedia.org/wiki/12_%D0%BA%D0%B2%D1%96%D1%82%D0%BD%D1%8F" TargetMode="External"/><Relationship Id="rId7" Type="http://schemas.openxmlformats.org/officeDocument/2006/relationships/image" Target="../media/image18.jpeg"/><Relationship Id="rId2" Type="http://schemas.openxmlformats.org/officeDocument/2006/relationships/hyperlink" Target="https://uk.wikipedia.org/wiki/%D0%92%D1%96%D0%B9%D0%BD%D0%B0_%D0%BD%D0%B0_%D1%81%D1%85%D0%BE%D0%B4%D1%96_%D0%A3%D0%BA%D1%80%D0%B0%D1%97%D0%BD%D0%B8" TargetMode="Externa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uk.wikipedia.org/wiki/%D0%A0%D0%B0%D0%B4%D0%B0_%D0%BD%D0%B0%D1%86%D1%96%D0%BE%D0%BD%D0%B0%D0%BB%D1%8C%D0%BD%D0%BE%D1%97_%D0%B1%D0%B5%D0%B7%D0%BF%D0%B5%D0%BA%D0%B8_%D1%96_%D0%BE%D0%B1%D0%BE%D1%80%D0%BE%D0%BD%D0%B8_%D0%A3%D0%BA%D1%80%D0%B0%D1%97%D0%BD%D0%B8" TargetMode="External"/><Relationship Id="rId4" Type="http://schemas.openxmlformats.org/officeDocument/2006/relationships/hyperlink" Target="https://uk.wikipedia.org/wiki/201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uk.wikipedia.org/wiki/%D0%9C%D0%B0%D1%80%D1%96%D1%83%D0%BF%D0%BE%D0%BB%D1%8C" TargetMode="External"/><Relationship Id="rId7" Type="http://schemas.openxmlformats.org/officeDocument/2006/relationships/image" Target="../media/image23.jpeg"/><Relationship Id="rId2" Type="http://schemas.openxmlformats.org/officeDocument/2006/relationships/hyperlink" Target="https://uk.wikipedia.org/wiki/%D0%92%D1%96%D0%B9%D0%BD%D0%B0_%D0%BD%D0%B0_%D1%81%D1%85%D0%BE%D0%B4%D1%96_%D0%A3%D0%BA%D1%80%D0%B0%D1%97%D0%BD%D0%B8" TargetMode="Externa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uk.wikipedia.org/wiki/%D0%91%D0%BE%D1%97_%D0%B7%D0%B0_%D0%A8%D0%B8%D1%80%D0%BE%D0%BA%D0%B8%D0%BD%D0%B5" TargetMode="External"/><Relationship Id="rId4" Type="http://schemas.openxmlformats.org/officeDocument/2006/relationships/hyperlink" Target="https://uk.wikipedia.org/wiki/%D0%91%D0%BE%D1%97_%D0%B7%D0%B0_%D0%9D%D0%BE%D0%B2%D0%BE%D0%B0%D0%B7%D0%BE%D0%B2%D1%81%D1%8C%D0%B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uk.wikipedia.org/wiki/%D0%A2%D1%80%D0%B8%D0%BB%D1%8C%D0%BE%D0%B2%D1%81%D1%8C%D0%BA%D0%B8%D0%B9_%D0%9A%D0%B8%D1%80%D0%B8%D0%BB%D0%BE_%D0%99%D0%BE%D1%81%D0%B8%D1%84%D0%BE%D0%B2%D0%B8%D1%87"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uk.wikipedia.org/wiki/20_%D0%BA%D0%B2%D1%96%D1%82%D0%BD%D1%8F" TargetMode="External"/><Relationship Id="rId7" Type="http://schemas.openxmlformats.org/officeDocument/2006/relationships/image" Target="../media/image26.jpeg"/><Relationship Id="rId2" Type="http://schemas.openxmlformats.org/officeDocument/2006/relationships/hyperlink" Target="https://uk.wikipedia.org/wiki/%D0%94%D0%BE%D0%B1%D1%80%D0%BE%D0%B2%D0%BE%D0%BB%D1%8C%D1%87%D1%96_%D0%B2%D1%96%D0%B9%D1%81%D1%8C%D0%BA%D0%BE%D0%B2%D1%96_%D1%84%D0%BE%D1%80%D0%BC%D1%83%D0%B2%D0%B0%D0%BD%D0%BD%D1%8F_%D0%A3%D0%BA%D1%80%D0%B0%D1%97%D0%BD%D0%B8_(%D0%B7_2014)" TargetMode="Externa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hyperlink" Target="https://uk.wikipedia.org/wiki/2014"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uk.wikipedia.org/wiki/2014" TargetMode="External"/><Relationship Id="rId7" Type="http://schemas.openxmlformats.org/officeDocument/2006/relationships/hyperlink" Target="https://uk.wikipedia.org/wiki/%D0%A1%D0%BB%D0%BE%D0%B2%27%D1%8F%D0%BD%D1%81%D1%8C%D0%BA" TargetMode="External"/><Relationship Id="rId2" Type="http://schemas.openxmlformats.org/officeDocument/2006/relationships/hyperlink" Target="https://uk.wikipedia.org/wiki/20_%D0%BA%D0%B2%D1%96%D1%82%D0%BD%D1%8F" TargetMode="External"/><Relationship Id="rId1" Type="http://schemas.openxmlformats.org/officeDocument/2006/relationships/slideLayout" Target="../slideLayouts/slideLayout3.xml"/><Relationship Id="rId6" Type="http://schemas.openxmlformats.org/officeDocument/2006/relationships/hyperlink" Target="https://uk.wikipedia.org/wiki/%D0%90%D0%BD%D1%82%D0%B8%D1%82%D0%B5%D1%80%D0%BE%D1%80%D0%B8%D1%81%D1%82%D0%B8%D1%87%D0%BD%D0%B0_%D0%BE%D0%BF%D0%B5%D1%80%D0%B0%D1%86%D1%96%D1%8F_%D0%BD%D0%B0_%D1%81%D1%85%D0%BE%D0%B4%D1%96_%D0%A3%D0%BA%D1%80%D0%B0%D1%97%D0%BD%D0%B8" TargetMode="External"/><Relationship Id="rId11" Type="http://schemas.openxmlformats.org/officeDocument/2006/relationships/hyperlink" Target="https://uk.wikipedia.org/wiki/%D0%9A%D0%B0%D1%80%D0%B0%D1%87%D1%83%D0%BD_(%D0%B3%D0%BE%D1%80%D0%B0)" TargetMode="External"/><Relationship Id="rId5" Type="http://schemas.openxmlformats.org/officeDocument/2006/relationships/hyperlink" Target="https://uk.wikipedia.org/wiki/%D0%AF%D1%80%D0%BE%D1%88_%D0%94%D0%BC%D0%B8%D1%82%D1%80%D0%BE_%D0%90%D0%BD%D0%B0%D1%82%D0%BE%D0%BB%D1%96%D0%B9%D0%BE%D0%B2%D0%B8%D1%87" TargetMode="External"/><Relationship Id="rId10" Type="http://schemas.openxmlformats.org/officeDocument/2006/relationships/hyperlink" Target="https://uk.wikipedia.org/wiki/2_%D1%82%D1%80%D0%B0%D0%B2%D0%BD%D1%8F" TargetMode="External"/><Relationship Id="rId4" Type="http://schemas.openxmlformats.org/officeDocument/2006/relationships/hyperlink" Target="https://uk.wikipedia.org/wiki/%D0%91%D0%BE%D1%97_%D0%B7%D0%B0_%D0%A1%D0%BB%D0%BE%D0%B2%27%D1%8F%D0%BD%D1%81%D1%8C%D0%BA_(2014)#%D0%91%D1%96%D0%B9_%D0%BF%D1%96%D0%B4_%D0%91%D0%B8%D0%BB%D0%B1%D0%B0%D1%81%D1%96%D0%B2%D0%BA%D0%BE%D1%8E" TargetMode="Externa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uk.wikipedia.org/wiki/5_%D0%BB%D0%B8%D0%BF%D0%BD%D1%8F" TargetMode="Externa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0"/>
            <a:ext cx="1744786" cy="6858000"/>
            <a:chOff x="6732240" y="0"/>
            <a:chExt cx="1403648" cy="5143500"/>
          </a:xfrm>
        </p:grpSpPr>
        <p:sp>
          <p:nvSpPr>
            <p:cNvPr id="5" name="Прямоугольник 4"/>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2" descr="http://img0.liveinternet.ru/images/attach/c/7/96/675/96675320_438158f07e6f.png"/>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grpSp>
        <p:nvGrpSpPr>
          <p:cNvPr id="7" name="Группа 6"/>
          <p:cNvGrpSpPr/>
          <p:nvPr/>
        </p:nvGrpSpPr>
        <p:grpSpPr>
          <a:xfrm>
            <a:off x="7483896" y="-2"/>
            <a:ext cx="1660104" cy="6858000"/>
            <a:chOff x="6732240" y="0"/>
            <a:chExt cx="1403648" cy="5143500"/>
          </a:xfrm>
        </p:grpSpPr>
        <p:sp>
          <p:nvSpPr>
            <p:cNvPr id="8" name="Прямоугольник 7"/>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descr="http://img0.liveinternet.ru/images/attach/c/7/96/675/96675320_438158f07e6f.png"/>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0" name="Picture 9" descr="F:\ШУ\gerb-prapor-ukrayini-z-kvitami-pshenitseyu-kalinoj.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71400"/>
            <a:ext cx="2077793" cy="1972280"/>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0"/>
          <p:cNvSpPr>
            <a:spLocks noGrp="1"/>
          </p:cNvSpPr>
          <p:nvPr>
            <p:ph type="ctrTitle"/>
          </p:nvPr>
        </p:nvSpPr>
        <p:spPr>
          <a:xfrm>
            <a:off x="1193961" y="1947939"/>
            <a:ext cx="6840760" cy="2284079"/>
          </a:xfrm>
        </p:spPr>
        <p:txBody>
          <a:bodyPr>
            <a:noAutofit/>
          </a:bodyPr>
          <a:lstStyle/>
          <a:p>
            <a:r>
              <a:rPr lang="uk-UA" sz="3500" b="1" dirty="0">
                <a:solidFill>
                  <a:srgbClr val="FF0000"/>
                </a:solidFill>
                <a:effectLst>
                  <a:outerShdw blurRad="38100" dist="38100" dir="2700000" algn="tl">
                    <a:srgbClr val="000000">
                      <a:alpha val="43137"/>
                    </a:srgbClr>
                  </a:outerShdw>
                </a:effectLst>
              </a:rPr>
              <a:t>ГЕРОЇЧНІСТЬ УКРАЇНСЬКИХ ДОБРОВОЛЬЦІВ ЯК ФАКТОР </a:t>
            </a:r>
            <a:r>
              <a:rPr lang="uk-UA" sz="3500" b="1" dirty="0">
                <a:effectLst>
                  <a:outerShdw blurRad="38100" dist="38100" dir="2700000" algn="tl">
                    <a:srgbClr val="000000">
                      <a:alpha val="43137"/>
                    </a:srgbClr>
                  </a:outerShdw>
                </a:effectLst>
              </a:rPr>
              <a:t>ЗМІЦНЕННЯ ПАТРІОТИЧНОГО ДУХУ В СУСПІЛЬСТВІ </a:t>
            </a:r>
          </a:p>
        </p:txBody>
      </p:sp>
      <p:pic>
        <p:nvPicPr>
          <p:cNvPr id="1034" name="Picture 10" descr="Прапор УПА Україна купити | ПРАПОРОНОСЕЦЬ">
            <a:extLst>
              <a:ext uri="{FF2B5EF4-FFF2-40B4-BE49-F238E27FC236}">
                <a16:creationId xmlns:a16="http://schemas.microsoft.com/office/drawing/2014/main" id="{783C2504-EDF4-4554-9A2A-3CD0EE7C25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00" b="8739"/>
          <a:stretch/>
        </p:blipFill>
        <p:spPr bwMode="auto">
          <a:xfrm>
            <a:off x="2694572" y="4335965"/>
            <a:ext cx="3677628" cy="2449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5663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03104" y="-19783"/>
            <a:ext cx="7772400" cy="856496"/>
          </a:xfrm>
        </p:spPr>
        <p:txBody>
          <a:bodyPr>
            <a:noAutofit/>
          </a:bodyPr>
          <a:lstStyle/>
          <a:p>
            <a:pPr algn="ct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Післявоєнна</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діяльність</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УПА </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ПРОТИ УРСР</a:t>
            </a:r>
            <a:endPar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735728" y="836713"/>
            <a:ext cx="7307152" cy="3068485"/>
          </a:xfrm>
        </p:spPr>
        <p:txBody>
          <a:bodyPr>
            <a:noAutofit/>
          </a:bodyPr>
          <a:lstStyle/>
          <a:p>
            <a:pPr algn="just"/>
            <a:r>
              <a:rPr lang="uk-UA" sz="1800" dirty="0">
                <a:solidFill>
                  <a:schemeClr val="tx1"/>
                </a:solidFill>
                <a:latin typeface="Times New Roman" panose="02020603050405020304" pitchFamily="18" charset="0"/>
                <a:cs typeface="Times New Roman" panose="02020603050405020304" pitchFamily="18" charset="0"/>
              </a:rPr>
              <a:t>Взимку 1945-1946 року, як раз напередодні запланованих на </a:t>
            </a:r>
            <a:r>
              <a:rPr lang="uk-UA" sz="1800" dirty="0">
                <a:solidFill>
                  <a:schemeClr val="tx1"/>
                </a:solidFill>
                <a:latin typeface="Times New Roman" panose="02020603050405020304" pitchFamily="18" charset="0"/>
                <a:cs typeface="Times New Roman" panose="02020603050405020304" pitchFamily="18" charset="0"/>
                <a:hlinkClick r:id="rId2" tooltip="10 лютого">
                  <a:extLst>
                    <a:ext uri="{A12FA001-AC4F-418D-AE19-62706E023703}">
                      <ahyp:hlinkClr xmlns:ahyp="http://schemas.microsoft.com/office/drawing/2018/hyperlinkcolor" val="tx"/>
                    </a:ext>
                  </a:extLst>
                </a:hlinkClick>
              </a:rPr>
              <a:t>10 лютого</a:t>
            </a:r>
            <a:r>
              <a:rPr lang="uk-UA" sz="1800" dirty="0">
                <a:solidFill>
                  <a:schemeClr val="tx1"/>
                </a:solidFill>
                <a:latin typeface="Times New Roman" panose="02020603050405020304" pitchFamily="18" charset="0"/>
                <a:cs typeface="Times New Roman" panose="02020603050405020304" pitchFamily="18" charset="0"/>
              </a:rPr>
              <a:t> 1946 виборів до Верховної Ради СРСР, комуністи вирішили нанести УПА рішучого удару. Була організована операція «Велика Блокада». Вона полягала в тому, що після 10 січня 1946 всю Західну Україну покрили гарнізони солдатів Червоної Армії і НКВС. Їх було сформовано 3,5 тис., і кожен нараховував від 20 до 100 солдатів і офіцерів, добре оснащених автоматичною зброєю. Крім того, були створені численні гончі групи, підтримувані бронетранспортерами, які проводили безперервні облави. «Велика Блокада» тривала до 1 квітня. Вона коштувала повстанцям як мінімум 5 тис. загиблих. Однак розгромити остаточно визвольний рух не вдалося.</a:t>
            </a:r>
            <a:endParaRPr lang="uk-UA" sz="1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1268" name="Picture 4" descr="&quot;Велика блокада&quot;: як провести вибори у непокірному регіоні">
            <a:extLst>
              <a:ext uri="{FF2B5EF4-FFF2-40B4-BE49-F238E27FC236}">
                <a16:creationId xmlns:a16="http://schemas.microsoft.com/office/drawing/2014/main" id="{467EC052-43CD-427E-BEED-F8CD446F6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905198"/>
            <a:ext cx="5472608" cy="2852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664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03104" y="-19783"/>
            <a:ext cx="7772400" cy="856496"/>
          </a:xfrm>
        </p:spPr>
        <p:txBody>
          <a:bodyPr>
            <a:noAutofit/>
          </a:bodyPr>
          <a:lstStyle/>
          <a:p>
            <a:pPr algn="ct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Післявоєнна</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діяльність</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УПА </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ПРОТИ УРСР</a:t>
            </a:r>
            <a:endPar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591785" y="3573016"/>
            <a:ext cx="7491968" cy="3068485"/>
          </a:xfrm>
        </p:spPr>
        <p:txBody>
          <a:bodyPr>
            <a:noAutofit/>
          </a:bodyPr>
          <a:lstStyle/>
          <a:p>
            <a:pPr algn="just"/>
            <a:r>
              <a:rPr lang="uk-UA" sz="1900" b="1" dirty="0">
                <a:solidFill>
                  <a:schemeClr val="tx1"/>
                </a:solidFill>
                <a:latin typeface="Times New Roman" panose="02020603050405020304" pitchFamily="18" charset="0"/>
                <a:cs typeface="Times New Roman" panose="02020603050405020304" pitchFamily="18" charset="0"/>
              </a:rPr>
              <a:t>	За січень-березень 1947 радянські джерела відзначили 272 акцій з боку ОУН і УПА. При цьому підкреслювалося, що стан боротьби з українським підпіллям погіршується, в результаті чого посилюється активність і ростуть втрати радянської сторони. ЦК КП (б) У ухвалив 5 квітня 1947 постанову "Про посилення боротьби із залишками банд українсько-німецьких націоналістів у західних областях УРСР". У ній зазначалося на слабке ведення боротьби з загонами УПА і підпіллям ОУН з боку партійних організацій західних областей і МГБ, підкреслювалося, що органи держбезпеки незадовільно готують і проводять військово-чекістські операції, значна частина яких закінчуються безрезультатно. Зверталася увага й на недоліки бойового і політичного підготовки бійців винищувальних батальйонів. </a:t>
            </a:r>
          </a:p>
          <a:p>
            <a:pPr algn="just"/>
            <a:r>
              <a:rPr lang="uk-UA" sz="1900" b="1" dirty="0">
                <a:solidFill>
                  <a:schemeClr val="tx1"/>
                </a:solidFill>
                <a:latin typeface="Times New Roman" panose="02020603050405020304" pitchFamily="18" charset="0"/>
                <a:cs typeface="Times New Roman" panose="02020603050405020304" pitchFamily="18" charset="0"/>
              </a:rPr>
              <a:t>	У період з травня 1945 по 1949 радянська влада оголосила 7 амністій для учасників націоналістичного підпілля. Пропозицією уряду скласти зброю в обмін на повне прощення в травні 1945 року скористалося до 30 тис. повстанців, а всього до грудні 1949 рр. — понад 77 тис. учасників руху Опору. Багатьох з них очікувала жорстока доля — смертна кара, каторга, заслання.</a:t>
            </a:r>
            <a:endParaRPr lang="uk-UA" sz="19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Tree>
    <p:extLst>
      <p:ext uri="{BB962C8B-B14F-4D97-AF65-F5344CB8AC3E}">
        <p14:creationId xmlns:p14="http://schemas.microsoft.com/office/powerpoint/2010/main" val="2593673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116632"/>
            <a:ext cx="7772400" cy="856496"/>
          </a:xfrm>
        </p:spPr>
        <p:txBody>
          <a:bodyPr>
            <a:noAutofit/>
          </a:bodyPr>
          <a:lstStyle/>
          <a:p>
            <a:pPr algn="ctr"/>
            <a:r>
              <a:rPr lang="ru-RU"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НАСЛІДКИ ДІЯЛЬНОСТІ УПА </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91680" y="3779603"/>
            <a:ext cx="7307152" cy="3068485"/>
          </a:xfrm>
        </p:spPr>
        <p:txBody>
          <a:bodyPr>
            <a:noAutofit/>
          </a:bodyPr>
          <a:lstStyle/>
          <a:p>
            <a:pPr algn="just"/>
            <a:r>
              <a:rPr lang="uk-UA" sz="1600" b="1" dirty="0">
                <a:solidFill>
                  <a:schemeClr val="tx1"/>
                </a:solidFill>
                <a:latin typeface="Times New Roman" panose="02020603050405020304" pitchFamily="18" charset="0"/>
                <a:cs typeface="Times New Roman" panose="02020603050405020304" pitchFamily="18" charset="0"/>
              </a:rPr>
              <a:t>За офіційними даними, підготовленими в радянські часи, підпілля ОУН-Б і УПА в 1944-1956 роках вчинила 14 424 збройних нападів. В результаті цих дій радянські солдати втратили 30 676 убитих, в тому числі 8340 співробітників органів внутрішніх справ, військовослужбовців внутрішніх і прикордонних військ, Червоної Армії і бійців винищувальних батальйонів. Більш 15 000 убитих становили цивільні особи — чиновники, селяни і колгоспники. У лютому 1990 року КДБ УРСР оприлюднило ці дані, і з тих пір вони прийняті в якості офіційних. Тим часом, самі співробітники спецслужб неодноразово відзначали, що цифри з вказаною вище довідки ні в якій мірі не можуть вважатися остаточними. По-перше, в неї не були включені червоноармійці-жертви оунівців початкового періоду Німецько-радянської війни. По-друге, не були враховані загиблі від рук ОУН-УПА радянські партизани. По-третє, відомості про загиблих надходили до органів влади вкрай нерегулярно, особливо в перші роки після відновлення радянського режиму на території західних областей УРСР, і тому облік вівся лише епізодично по окремим районам. І, нарешті, навіть існуючий облік неодноразово порушувався через постійні реорганізації як самих органів правопорядку і держбезпеки, так і відповідальних за протидію визвольному руху відповідних управлінь. Наприклад, в одній довідці зазначено, що найбільші втрати радянської сторони припали на 1945 рік і склали всього 3.451 чоловік. А в довідці МВС УРСР від 28 травня 1946, підготовленої міністром внутрішніх справ УРСР Тимофієм </a:t>
            </a:r>
            <a:r>
              <a:rPr lang="uk-UA" sz="1600" b="1" dirty="0" err="1">
                <a:solidFill>
                  <a:schemeClr val="tx1"/>
                </a:solidFill>
                <a:latin typeface="Times New Roman" panose="02020603050405020304" pitchFamily="18" charset="0"/>
                <a:cs typeface="Times New Roman" panose="02020603050405020304" pitchFamily="18" charset="0"/>
              </a:rPr>
              <a:t>Строкачем</a:t>
            </a:r>
            <a:r>
              <a:rPr lang="uk-UA" sz="1600" b="1" dirty="0">
                <a:solidFill>
                  <a:schemeClr val="tx1"/>
                </a:solidFill>
                <a:latin typeface="Times New Roman" panose="02020603050405020304" pitchFamily="18" charset="0"/>
                <a:cs typeface="Times New Roman" panose="02020603050405020304" pitchFamily="18" charset="0"/>
              </a:rPr>
              <a:t> для ЦК КП (б) У, зазначено, що втрати радянської сторони за той же, 1945, рік склали 1.072 людини при проведенні операцій проти УПА і 7.395 чоловік в результаті «</a:t>
            </a:r>
            <a:r>
              <a:rPr lang="uk-UA" sz="1600" b="1" dirty="0" err="1">
                <a:solidFill>
                  <a:schemeClr val="tx1"/>
                </a:solidFill>
                <a:latin typeface="Times New Roman" panose="02020603050405020304" pitchFamily="18" charset="0"/>
                <a:cs typeface="Times New Roman" panose="02020603050405020304" pitchFamily="18" charset="0"/>
              </a:rPr>
              <a:t>бандпроявів</a:t>
            </a:r>
            <a:r>
              <a:rPr lang="uk-UA" sz="1600" b="1" dirty="0">
                <a:solidFill>
                  <a:schemeClr val="tx1"/>
                </a:solidFill>
                <a:latin typeface="Times New Roman" panose="02020603050405020304" pitchFamily="18" charset="0"/>
                <a:cs typeface="Times New Roman" panose="02020603050405020304" pitchFamily="18" charset="0"/>
              </a:rPr>
              <a:t>».</a:t>
            </a:r>
            <a:endParaRPr lang="uk-UA"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Tree>
    <p:extLst>
      <p:ext uri="{BB962C8B-B14F-4D97-AF65-F5344CB8AC3E}">
        <p14:creationId xmlns:p14="http://schemas.microsoft.com/office/powerpoint/2010/main" val="1324193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116632"/>
            <a:ext cx="7585463" cy="856496"/>
          </a:xfrm>
        </p:spPr>
        <p:txBody>
          <a:bodyPr>
            <a:noAutofit/>
          </a:bodyPr>
          <a:lstStyle/>
          <a:p>
            <a:pPr algn="ctr"/>
            <a:r>
              <a:rPr lang="ru-RU"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революція</a:t>
            </a:r>
            <a:r>
              <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гідності</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91679" y="2492896"/>
            <a:ext cx="7319177" cy="1332830"/>
          </a:xfrm>
        </p:spPr>
        <p:txBody>
          <a:bodyPr>
            <a:noAutofit/>
          </a:bodyPr>
          <a:lstStyle/>
          <a:p>
            <a:pPr algn="just"/>
            <a:r>
              <a:rPr lang="uk-UA"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Революція Гідності – масовий громадянський протест, який тривав 94 дні – з 21 листопада 2013 року до 22 лютого 2014 року. Його було спричинено різкою зміною зовнішньополітичного курсу та вектору розвитку держави, а згодом антиконституційними діями влади. Центром подій стали столичний майдан Незалежності та навколишні вулиці: Хрещатик, Михайла Грушевського, Інститутська. Мирні акції почалися під євроінтеграційними гаслами, але згодом перетворилися на тривалу кампанію громадянської непокори владному режиму президента Віктора Януковича – проти корупції та порушень прав людини. Дії влади, спрямовані на придушення протестів силовим шляхом, призвели до ескалації конфлікту та людських жертв. Загиблих під час протистоянь у грудні 2013-го – лютому 2014 року активістів назвали Небесною Сотнею. Згодом лави Небесної Сотні поповнили українські патріоти, учасники Революції Гідності, які загинули, обстоюючи демократичні цінності та територіальну цілісність України навесні 2014 року.</a:t>
            </a:r>
            <a:endParaRPr lang="uk-UA" sz="1500" dirty="0">
              <a:solidFill>
                <a:schemeClr val="tx1"/>
              </a:solidFill>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028" name="Picture 4" descr="У Львові збирають світлини з Революції Гідності. Як долучитися">
            <a:extLst>
              <a:ext uri="{FF2B5EF4-FFF2-40B4-BE49-F238E27FC236}">
                <a16:creationId xmlns:a16="http://schemas.microsoft.com/office/drawing/2014/main" id="{2FDFD4E8-FCF8-429D-9CE6-875D8A43F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177" y="4071301"/>
            <a:ext cx="3736680" cy="2670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98F7D1F9-25E3-4039-AA9A-701CC208DBEC}"/>
              </a:ext>
            </a:extLst>
          </p:cNvPr>
          <p:cNvPicPr>
            <a:picLocks noChangeAspect="1"/>
          </p:cNvPicPr>
          <p:nvPr/>
        </p:nvPicPr>
        <p:blipFill>
          <a:blip r:embed="rId4"/>
          <a:stretch>
            <a:fillRect/>
          </a:stretch>
        </p:blipFill>
        <p:spPr>
          <a:xfrm>
            <a:off x="1691679" y="4076048"/>
            <a:ext cx="3521362" cy="2665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40085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0"/>
            <a:ext cx="7585463" cy="856496"/>
          </a:xfrm>
        </p:spPr>
        <p:txBody>
          <a:bodyPr>
            <a:noAutofit/>
          </a:bodyPr>
          <a:lstStyle/>
          <a:p>
            <a:pPr algn="ctr"/>
            <a:r>
              <a:rPr lang="ru-RU"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революція</a:t>
            </a:r>
            <a:r>
              <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гідності</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91679" y="2924944"/>
            <a:ext cx="7319177" cy="1332830"/>
          </a:xfrm>
        </p:spPr>
        <p:txBody>
          <a:bodyPr>
            <a:noAutofit/>
          </a:bodyPr>
          <a:lstStyle/>
          <a:p>
            <a:pPr algn="just"/>
            <a:r>
              <a:rPr lang="uk-UA"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 лютого 2014 року в середмісті столиці України загинула найбільша кількість осіб – 48. Їх разом з іншими 54 загиблими та смертельно пораненими учасниками мирних протестів упродовж зими 2013–2014 років і п’ятьма активістами Майдану, які загинули навесні 2014 року, відстоюючи демократичні цінності та територіальну цілісність України, назвали Героями Небесної Сотні.</a:t>
            </a:r>
          </a:p>
          <a:p>
            <a:pPr algn="just"/>
            <a:r>
              <a:rPr lang="uk-UA"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Події того дня стали кульмінацією Революції Гідності. За неповернення до пострадянської моделі відносин між владою та суспільством, відмову від "багатовекторності" у зовнішньополітичному курсі, утвердження розвитку України як демократичної європейської країни заплачено дуже велику ціну – людські життя.</a:t>
            </a:r>
          </a:p>
          <a:p>
            <a:pPr algn="just"/>
            <a:r>
              <a:rPr lang="uk-UA"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Із метою вшанування пам’яті громадян, які загинули під час Революції Гідності у боротьбі за ідеали демократії, права та свободи людини, європейське майбутнє України, завдяки яким було змінено хід історії нашої держави, встановлено День Героїв Небесної Сотні.</a:t>
            </a:r>
            <a:endParaRPr lang="uk-UA" sz="1600" dirty="0">
              <a:solidFill>
                <a:schemeClr val="tx1"/>
              </a:solidFill>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026" name="Picture 2" descr="День Героїв Небесної Сотні">
            <a:extLst>
              <a:ext uri="{FF2B5EF4-FFF2-40B4-BE49-F238E27FC236}">
                <a16:creationId xmlns:a16="http://schemas.microsoft.com/office/drawing/2014/main" id="{B9143BCC-D64E-4689-BCEC-686880309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820" y="4260800"/>
            <a:ext cx="7200801" cy="2480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3490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022581" y="-6821"/>
            <a:ext cx="8932758" cy="856496"/>
          </a:xfrm>
        </p:spPr>
        <p:txBody>
          <a:bodyPr>
            <a:noAutofit/>
          </a:bodyPr>
          <a:lstStyle/>
          <a:p>
            <a:pPr algn="ctr"/>
            <a:r>
              <a:rPr lang="ru-RU" sz="24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Зміцнення</a:t>
            </a:r>
            <a:r>
              <a:rPr lang="ru-RU"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4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патріотичного</a:t>
            </a:r>
            <a:r>
              <a:rPr lang="ru-RU"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духу </a:t>
            </a:r>
            <a:br>
              <a:rPr lang="ru-RU"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a:t>
            </a:r>
            <a:r>
              <a:rPr lang="ru-RU" sz="24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українському</a:t>
            </a:r>
            <a:r>
              <a:rPr lang="ru-RU"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4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суспільстві</a:t>
            </a:r>
            <a:r>
              <a:rPr lang="ru-RU"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 2014 р</a:t>
            </a:r>
            <a:r>
              <a:rPr lang="uk-UA"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оці</a:t>
            </a:r>
            <a:endParaRPr lang="ru-RU"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19672" y="1579662"/>
            <a:ext cx="7452320" cy="5256584"/>
          </a:xfrm>
        </p:spPr>
        <p:txBody>
          <a:bodyPr>
            <a:noAutofit/>
          </a:bodyPr>
          <a:lstStyle/>
          <a:p>
            <a:pPr algn="just">
              <a:spcBef>
                <a:spcPts val="0"/>
              </a:spcBef>
            </a:pPr>
            <a:r>
              <a:rPr lang="uk-UA" sz="1800" dirty="0">
                <a:solidFill>
                  <a:schemeClr val="tx1"/>
                </a:solidFill>
                <a:latin typeface="Times New Roman" panose="02020603050405020304" pitchFamily="18" charset="0"/>
                <a:cs typeface="Times New Roman" panose="02020603050405020304" pitchFamily="18" charset="0"/>
              </a:rPr>
              <a:t>Внесок першої хвилі добровольців у 2014 році важко переоцінити, адже на початковому етапі війни Україна зіткнулася з тим, що далеко не всі професійні військові були готові захищати державу. Добровольчі батальйони дали змогу провести мобілізацію і підготувати професійну заміну </a:t>
            </a:r>
            <a:r>
              <a:rPr lang="uk-UA" sz="1800" dirty="0" err="1">
                <a:solidFill>
                  <a:schemeClr val="tx1"/>
                </a:solidFill>
                <a:latin typeface="Times New Roman" panose="02020603050405020304" pitchFamily="18" charset="0"/>
                <a:cs typeface="Times New Roman" panose="02020603050405020304" pitchFamily="18" charset="0"/>
              </a:rPr>
              <a:t>добробатам</a:t>
            </a:r>
            <a:r>
              <a:rPr lang="uk-UA" sz="1800" dirty="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a:p>
            <a:pPr algn="just">
              <a:spcBef>
                <a:spcPts val="0"/>
              </a:spcBef>
            </a:pPr>
            <a:r>
              <a:rPr lang="uk-UA" sz="1800" dirty="0">
                <a:solidFill>
                  <a:schemeClr val="tx1"/>
                </a:solidFill>
                <a:latin typeface="Times New Roman" panose="02020603050405020304" pitchFamily="18" charset="0"/>
                <a:cs typeface="Times New Roman" panose="02020603050405020304" pitchFamily="18" charset="0"/>
              </a:rPr>
              <a:t>У воєнному конфлікті на Сході України брали участь майже 40 добровольчих батальйонів. </a:t>
            </a:r>
          </a:p>
          <a:p>
            <a:pPr algn="just">
              <a:spcBef>
                <a:spcPts val="0"/>
              </a:spcBef>
            </a:pPr>
            <a:r>
              <a:rPr lang="uk-UA" sz="1800" dirty="0">
                <a:solidFill>
                  <a:schemeClr val="tx1"/>
                </a:solidFill>
                <a:latin typeface="Times New Roman" panose="02020603050405020304" pitchFamily="18" charset="0"/>
                <a:cs typeface="Times New Roman" panose="02020603050405020304" pitchFamily="18" charset="0"/>
              </a:rPr>
              <a:t>Найновішим прикладом — це Революція Гідності та початок воєнних дій на сході нашої держави. У ті дні тисячі звичайних українських громадян, кинувши власні справи — навчання, роботу, бізнес, родини, — спершу пішли на майдани країни, висловлюючи протест проти антидержавної політики тодішнього вищого керівництва, а потім зі зброєю в руках першими протистояли озброєній до зубів російській армії.</a:t>
            </a:r>
          </a:p>
          <a:p>
            <a:pPr algn="just">
              <a:spcBef>
                <a:spcPts val="0"/>
              </a:spcBef>
            </a:pPr>
            <a:r>
              <a:rPr lang="uk-UA" sz="1800" dirty="0">
                <a:solidFill>
                  <a:schemeClr val="tx1"/>
                </a:solidFill>
                <a:latin typeface="Times New Roman" panose="02020603050405020304" pitchFamily="18" charset="0"/>
                <a:cs typeface="Times New Roman" panose="02020603050405020304" pitchFamily="18" charset="0"/>
              </a:rPr>
              <a:t>Навесні 2014-го була зафіксована рекордна явка у військкомати. Люди приходили самі, не чекаючи на повістки. Інші — чоловіки й жінки — самоорганізувалися в батальйони й вирушили на Схід. Завдяки добровольцям — їхній мужності, відданості національним інтересам і щирому патріотизму — вдалося зупинити російського агресора, дати змогу мобілізувати сили в тилу і озброїти армію. Українські добровольці стали гордістю українського народу та водночас головним болем Кремля. Переважна більшість із них згодом перетворилася на військові частини силових структур.</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0" name="Текст 1">
            <a:extLst>
              <a:ext uri="{FF2B5EF4-FFF2-40B4-BE49-F238E27FC236}">
                <a16:creationId xmlns:a16="http://schemas.microsoft.com/office/drawing/2014/main" id="{3105F8B7-9E13-434F-AF5B-32058FEF97F7}"/>
              </a:ext>
            </a:extLst>
          </p:cNvPr>
          <p:cNvSpPr txBox="1">
            <a:spLocks/>
          </p:cNvSpPr>
          <p:nvPr/>
        </p:nvSpPr>
        <p:spPr>
          <a:xfrm>
            <a:off x="1762800" y="1916832"/>
            <a:ext cx="7452320" cy="332869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endParaRPr lang="uk-U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867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116632"/>
            <a:ext cx="7772400" cy="856496"/>
          </a:xfrm>
        </p:spPr>
        <p:txBody>
          <a:bodyPr>
            <a:noAutofit/>
          </a:bodyPr>
          <a:lstStyle/>
          <a:p>
            <a:pPr algn="ct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Антитерористична</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операція</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сході</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україни</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2014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рік</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19672" y="658177"/>
            <a:ext cx="7524328" cy="3068485"/>
          </a:xfrm>
        </p:spPr>
        <p:txBody>
          <a:bodyPr>
            <a:noAutofit/>
          </a:bodyPr>
          <a:lstStyle/>
          <a:p>
            <a:pPr algn="just"/>
            <a:r>
              <a:rPr lang="uk-UA" b="1" dirty="0">
                <a:solidFill>
                  <a:schemeClr val="tx1"/>
                </a:solidFill>
                <a:latin typeface="Times New Roman" panose="02020603050405020304" pitchFamily="18" charset="0"/>
                <a:cs typeface="Times New Roman" panose="02020603050405020304" pitchFamily="18" charset="0"/>
              </a:rPr>
              <a:t>Антитерористична операція на сході України</a:t>
            </a:r>
            <a:r>
              <a:rPr lang="uk-UA" dirty="0">
                <a:solidFill>
                  <a:schemeClr val="tx1"/>
                </a:solidFill>
                <a:latin typeface="Times New Roman" panose="02020603050405020304" pitchFamily="18" charset="0"/>
                <a:cs typeface="Times New Roman" panose="02020603050405020304" pitchFamily="18" charset="0"/>
              </a:rPr>
              <a:t> (АТО) — комплекс військових та спеціальних організаційно-правових заходів українських силових структур, спрямований на протидію діяльності незаконних російських та проросійських збройних формувань у </a:t>
            </a:r>
            <a:r>
              <a:rPr lang="uk-UA" dirty="0">
                <a:solidFill>
                  <a:schemeClr val="tx1"/>
                </a:solidFill>
                <a:latin typeface="Times New Roman" panose="02020603050405020304" pitchFamily="18" charset="0"/>
                <a:cs typeface="Times New Roman" panose="02020603050405020304" pitchFamily="18" charset="0"/>
                <a:hlinkClick r:id="rId2" tooltip="Війна на сході України">
                  <a:extLst>
                    <a:ext uri="{A12FA001-AC4F-418D-AE19-62706E023703}">
                      <ahyp:hlinkClr xmlns:ahyp="http://schemas.microsoft.com/office/drawing/2018/hyperlinkcolor" val="tx"/>
                    </a:ext>
                  </a:extLst>
                </a:hlinkClick>
              </a:rPr>
              <a:t>війні на сході України</a:t>
            </a:r>
            <a:r>
              <a:rPr lang="uk-UA" dirty="0">
                <a:solidFill>
                  <a:schemeClr val="tx1"/>
                </a:solidFill>
                <a:latin typeface="Times New Roman" panose="02020603050405020304" pitchFamily="18" charset="0"/>
                <a:cs typeface="Times New Roman" panose="02020603050405020304" pitchFamily="18" charset="0"/>
              </a:rPr>
              <a:t>. Увечері </a:t>
            </a:r>
            <a:r>
              <a:rPr lang="uk-UA" dirty="0">
                <a:solidFill>
                  <a:schemeClr val="tx1"/>
                </a:solidFill>
                <a:latin typeface="Times New Roman" panose="02020603050405020304" pitchFamily="18" charset="0"/>
                <a:cs typeface="Times New Roman" panose="02020603050405020304" pitchFamily="18" charset="0"/>
                <a:hlinkClick r:id="rId3" tooltip="12 квітня">
                  <a:extLst>
                    <a:ext uri="{A12FA001-AC4F-418D-AE19-62706E023703}">
                      <ahyp:hlinkClr xmlns:ahyp="http://schemas.microsoft.com/office/drawing/2018/hyperlinkcolor" val="tx"/>
                    </a:ext>
                  </a:extLst>
                </a:hlinkClick>
              </a:rPr>
              <a:t>12 квітня</a:t>
            </a:r>
            <a:r>
              <a:rPr lang="uk-UA" dirty="0">
                <a:solidFill>
                  <a:schemeClr val="tx1"/>
                </a:solidFill>
                <a:latin typeface="Times New Roman" panose="02020603050405020304" pitchFamily="18" charset="0"/>
                <a:cs typeface="Times New Roman" panose="02020603050405020304" pitchFamily="18" charset="0"/>
              </a:rPr>
              <a:t> </a:t>
            </a:r>
            <a:r>
              <a:rPr lang="uk-UA" dirty="0">
                <a:solidFill>
                  <a:schemeClr val="tx1"/>
                </a:solidFill>
                <a:latin typeface="Times New Roman" panose="02020603050405020304" pitchFamily="18" charset="0"/>
                <a:cs typeface="Times New Roman" panose="02020603050405020304" pitchFamily="18" charset="0"/>
                <a:hlinkClick r:id="rId4" tooltip="2014">
                  <a:extLst>
                    <a:ext uri="{A12FA001-AC4F-418D-AE19-62706E023703}">
                      <ahyp:hlinkClr xmlns:ahyp="http://schemas.microsoft.com/office/drawing/2018/hyperlinkcolor" val="tx"/>
                    </a:ext>
                  </a:extLst>
                </a:hlinkClick>
              </a:rPr>
              <a:t>2014</a:t>
            </a:r>
            <a:r>
              <a:rPr lang="uk-UA" dirty="0">
                <a:solidFill>
                  <a:schemeClr val="tx1"/>
                </a:solidFill>
                <a:latin typeface="Times New Roman" panose="02020603050405020304" pitchFamily="18" charset="0"/>
                <a:cs typeface="Times New Roman" panose="02020603050405020304" pitchFamily="18" charset="0"/>
              </a:rPr>
              <a:t> року рішення про початок операції було ухвалене </a:t>
            </a:r>
            <a:r>
              <a:rPr lang="uk-UA" dirty="0">
                <a:solidFill>
                  <a:schemeClr val="tx1"/>
                </a:solidFill>
                <a:latin typeface="Times New Roman" panose="02020603050405020304" pitchFamily="18" charset="0"/>
                <a:cs typeface="Times New Roman" panose="02020603050405020304" pitchFamily="18" charset="0"/>
                <a:hlinkClick r:id="rId5" tooltip="Рада національної безпеки і оборони України">
                  <a:extLst>
                    <a:ext uri="{A12FA001-AC4F-418D-AE19-62706E023703}">
                      <ahyp:hlinkClr xmlns:ahyp="http://schemas.microsoft.com/office/drawing/2018/hyperlinkcolor" val="tx"/>
                    </a:ext>
                  </a:extLst>
                </a:hlinkClick>
              </a:rPr>
              <a:t>Радою національної безпеки і оборони України</a:t>
            </a:r>
            <a:r>
              <a:rPr lang="uk-UA" dirty="0">
                <a:solidFill>
                  <a:schemeClr val="tx1"/>
                </a:solidFill>
                <a:latin typeface="Times New Roman" panose="02020603050405020304" pitchFamily="18" charset="0"/>
                <a:cs typeface="Times New Roman" panose="02020603050405020304" pitchFamily="18" charset="0"/>
              </a:rPr>
              <a:t> і оголошено на наступний день, 13 квітня. Сама операція тривала з 14 квітня 2014 року до 30 квітня 2018. </a:t>
            </a:r>
            <a:endParaRPr lang="uk-UA"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6"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2296" name="Picture 8" descr="Добровольчі військові формування України (з 2014) - Wikiwand">
            <a:extLst>
              <a:ext uri="{FF2B5EF4-FFF2-40B4-BE49-F238E27FC236}">
                <a16:creationId xmlns:a16="http://schemas.microsoft.com/office/drawing/2014/main" id="{92B97C2F-BF8C-46BD-8DE2-EAC9135209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7278" y="3726663"/>
            <a:ext cx="3828026" cy="2871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8" name="Picture 10" descr="Добровольці, які захистили Україну в 2014-му, знову на передовій. А як  інакше. Фотофакт">
            <a:extLst>
              <a:ext uri="{FF2B5EF4-FFF2-40B4-BE49-F238E27FC236}">
                <a16:creationId xmlns:a16="http://schemas.microsoft.com/office/drawing/2014/main" id="{8B5B60E4-520A-4435-904E-97F74727E6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0272" y="3726662"/>
            <a:ext cx="3581553" cy="2871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26370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116632"/>
            <a:ext cx="7772400" cy="856496"/>
          </a:xfrm>
        </p:spPr>
        <p:txBody>
          <a:bodyPr>
            <a:noAutofit/>
          </a:bodyPr>
          <a:lstStyle/>
          <a:p>
            <a:pPr algn="ct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Антитерористична</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операція</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сході</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україни</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добробати</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92672" y="1628800"/>
            <a:ext cx="7319177" cy="1332830"/>
          </a:xfrm>
        </p:spPr>
        <p:txBody>
          <a:bodyPr>
            <a:noAutofit/>
          </a:bodyPr>
          <a:lstStyle/>
          <a:p>
            <a:pPr algn="just"/>
            <a:r>
              <a:rPr lang="uk-UA"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Добробати</a:t>
            </a:r>
            <a:r>
              <a:rPr lang="uk-UA" dirty="0">
                <a:solidFill>
                  <a:schemeClr val="tx1"/>
                </a:solidFill>
                <a:latin typeface="Times New Roman" panose="02020603050405020304" pitchFamily="18" charset="0"/>
                <a:cs typeface="Times New Roman" panose="02020603050405020304" pitchFamily="18" charset="0"/>
              </a:rPr>
              <a:t> – це добровільне військове об’єднання громадян для виконання бойових задач під час військових конфліктів.</a:t>
            </a:r>
          </a:p>
          <a:p>
            <a:pPr algn="just"/>
            <a:r>
              <a:rPr lang="uk-UA" dirty="0">
                <a:solidFill>
                  <a:schemeClr val="tx1"/>
                </a:solidFill>
                <a:latin typeface="Times New Roman" panose="02020603050405020304" pitchFamily="18" charset="0"/>
                <a:cs typeface="Times New Roman" panose="02020603050405020304" pitchFamily="18" charset="0"/>
              </a:rPr>
              <a:t>Значну частину українських сил тоді складали саме добровольчі підрозділи, серед яких: «Донбас», «Дніпро-1», «Азов», «Миротворець», «Шахтарськ», «Херсон» , «Світязь», «Кривбас», «ДУК», «Івано-Франківськ» та інші.</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2294" name="Picture 6" descr="Звернення Павла Жебрівського з нагоди Дня українського добровольця |  Донецька Обласна Державна адміністрація">
            <a:extLst>
              <a:ext uri="{FF2B5EF4-FFF2-40B4-BE49-F238E27FC236}">
                <a16:creationId xmlns:a16="http://schemas.microsoft.com/office/drawing/2014/main" id="{8BC5AFA6-F9B7-4307-94E3-069A417A8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44" y="3068960"/>
            <a:ext cx="7417782" cy="367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37953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116632"/>
            <a:ext cx="7772400" cy="856496"/>
          </a:xfrm>
        </p:spPr>
        <p:txBody>
          <a:bodyPr>
            <a:noAutofit/>
          </a:bodyPr>
          <a:lstStyle/>
          <a:p>
            <a:pPr algn="ct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Антитерористична</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операція</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сході</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україни</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добробати</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91680" y="2276872"/>
            <a:ext cx="7319177" cy="1332830"/>
          </a:xfrm>
        </p:spPr>
        <p:txBody>
          <a:bodyPr>
            <a:noAutofit/>
          </a:bodyPr>
          <a:lstStyle/>
          <a:p>
            <a:pPr algn="just"/>
            <a:r>
              <a:rPr lang="uk-UA" dirty="0">
                <a:solidFill>
                  <a:schemeClr val="tx1"/>
                </a:solidFill>
                <a:latin typeface="Times New Roman" panose="02020603050405020304" pitchFamily="18" charset="0"/>
                <a:cs typeface="Times New Roman" panose="02020603050405020304" pitchFamily="18" charset="0"/>
              </a:rPr>
              <a:t>Ядром більшості добровольчих формувань стали активісти Майдану. Згодом до них приєдналися люди, які з різних причин не могли або ж не хотіли служити в регулярних частинах: люди старшого віку чи навіть ті, хто мав судимості, а також іноземці. Як запевняють самі добровольці, в їхніх частинах не бракує військової підготовки, але немає зайвої </a:t>
            </a:r>
            <a:r>
              <a:rPr lang="uk-UA" dirty="0" err="1">
                <a:solidFill>
                  <a:schemeClr val="tx1"/>
                </a:solidFill>
                <a:latin typeface="Times New Roman" panose="02020603050405020304" pitchFamily="18" charset="0"/>
                <a:cs typeface="Times New Roman" panose="02020603050405020304" pitchFamily="18" charset="0"/>
              </a:rPr>
              <a:t>зарегульованості</a:t>
            </a:r>
            <a:r>
              <a:rPr lang="uk-UA" dirty="0">
                <a:solidFill>
                  <a:schemeClr val="tx1"/>
                </a:solidFill>
                <a:latin typeface="Times New Roman" panose="02020603050405020304" pitchFamily="18" charset="0"/>
                <a:cs typeface="Times New Roman" panose="02020603050405020304" pitchFamily="18" charset="0"/>
              </a:rPr>
              <a:t> й муштри. Натомість армійці закидають добровольцям брак дисципліни, порівнюючи їх з махновцями.</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3314" name="Picture 2" descr="Марлен">
            <a:extLst>
              <a:ext uri="{FF2B5EF4-FFF2-40B4-BE49-F238E27FC236}">
                <a16:creationId xmlns:a16="http://schemas.microsoft.com/office/drawing/2014/main" id="{4E9EE291-EC9C-4B76-8EE3-954708BC0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621886"/>
            <a:ext cx="3563372" cy="3119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6" name="Picture 4" descr="Добровольці">
            <a:extLst>
              <a:ext uri="{FF2B5EF4-FFF2-40B4-BE49-F238E27FC236}">
                <a16:creationId xmlns:a16="http://schemas.microsoft.com/office/drawing/2014/main" id="{31FF53DD-9604-4D92-ABDA-BBFAF613D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268" y="3621886"/>
            <a:ext cx="3720075" cy="3119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766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0"/>
            <a:ext cx="7772400" cy="856496"/>
          </a:xfrm>
        </p:spPr>
        <p:txBody>
          <a:bodyPr>
            <a:noAutofit/>
          </a:bodyPr>
          <a:lstStyle/>
          <a:p>
            <a:pPr algn="ct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Антитерористична</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операція</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сході</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україни</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(ПОЛК АЗОВ)</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47341" y="332656"/>
            <a:ext cx="7401728" cy="2572504"/>
          </a:xfrm>
        </p:spPr>
        <p:txBody>
          <a:bodyPr>
            <a:noAutofit/>
          </a:bodyPr>
          <a:lstStyle/>
          <a:p>
            <a:pPr algn="just"/>
            <a:r>
              <a:rPr lang="uk-UA" sz="1800" b="1" dirty="0">
                <a:solidFill>
                  <a:schemeClr val="tx1"/>
                </a:solidFill>
                <a:latin typeface="Times New Roman" panose="02020603050405020304" pitchFamily="18" charset="0"/>
                <a:cs typeface="Times New Roman" panose="02020603050405020304" pitchFamily="18" charset="0"/>
              </a:rPr>
              <a:t>Оборона Маріуполя</a:t>
            </a:r>
            <a:r>
              <a:rPr lang="uk-UA" sz="1800" dirty="0">
                <a:solidFill>
                  <a:schemeClr val="tx1"/>
                </a:solidFill>
                <a:latin typeface="Times New Roman" panose="02020603050405020304" pitchFamily="18" charset="0"/>
                <a:cs typeface="Times New Roman" panose="02020603050405020304" pitchFamily="18" charset="0"/>
              </a:rPr>
              <a:t> — епізод </a:t>
            </a:r>
            <a:r>
              <a:rPr lang="uk-UA" sz="1800" dirty="0">
                <a:solidFill>
                  <a:schemeClr val="tx1"/>
                </a:solidFill>
                <a:latin typeface="Times New Roman" panose="02020603050405020304" pitchFamily="18" charset="0"/>
                <a:cs typeface="Times New Roman" panose="02020603050405020304" pitchFamily="18" charset="0"/>
                <a:hlinkClick r:id="rId2" tooltip="Війна на сході України">
                  <a:extLst>
                    <a:ext uri="{A12FA001-AC4F-418D-AE19-62706E023703}">
                      <ahyp:hlinkClr xmlns:ahyp="http://schemas.microsoft.com/office/drawing/2018/hyperlinkcolor" val="tx"/>
                    </a:ext>
                  </a:extLst>
                </a:hlinkClick>
              </a:rPr>
              <a:t>війни на сході України</a:t>
            </a:r>
            <a:r>
              <a:rPr lang="uk-UA" sz="1800" dirty="0">
                <a:solidFill>
                  <a:schemeClr val="tx1"/>
                </a:solidFill>
                <a:latin typeface="Times New Roman" panose="02020603050405020304" pitchFamily="18" charset="0"/>
                <a:cs typeface="Times New Roman" panose="02020603050405020304" pitchFamily="18" charset="0"/>
              </a:rPr>
              <a:t>. Військова оборона міста </a:t>
            </a:r>
            <a:r>
              <a:rPr lang="uk-UA" sz="1800" dirty="0">
                <a:solidFill>
                  <a:schemeClr val="tx1"/>
                </a:solidFill>
                <a:latin typeface="Times New Roman" panose="02020603050405020304" pitchFamily="18" charset="0"/>
                <a:cs typeface="Times New Roman" panose="02020603050405020304" pitchFamily="18" charset="0"/>
                <a:hlinkClick r:id="rId3" tooltip="Маріуполь">
                  <a:extLst>
                    <a:ext uri="{A12FA001-AC4F-418D-AE19-62706E023703}">
                      <ahyp:hlinkClr xmlns:ahyp="http://schemas.microsoft.com/office/drawing/2018/hyperlinkcolor" val="tx"/>
                    </a:ext>
                  </a:extLst>
                </a:hlinkClick>
              </a:rPr>
              <a:t>Маріуполь</a:t>
            </a:r>
            <a:r>
              <a:rPr lang="uk-UA" sz="1800" dirty="0">
                <a:solidFill>
                  <a:schemeClr val="tx1"/>
                </a:solidFill>
                <a:latin typeface="Times New Roman" panose="02020603050405020304" pitchFamily="18" charset="0"/>
                <a:cs typeface="Times New Roman" panose="02020603050405020304" pitchFamily="18" charset="0"/>
              </a:rPr>
              <a:t> проти терористичних сил так званої </a:t>
            </a:r>
            <a:r>
              <a:rPr lang="ru-RU" sz="1800" dirty="0">
                <a:solidFill>
                  <a:schemeClr val="tx1"/>
                </a:solidFill>
                <a:latin typeface="Times New Roman" panose="02020603050405020304" pitchFamily="18" charset="0"/>
                <a:cs typeface="Times New Roman" panose="02020603050405020304" pitchFamily="18" charset="0"/>
              </a:rPr>
              <a:t>«</a:t>
            </a:r>
            <a:r>
              <a:rPr lang="uk-UA" sz="1800" dirty="0" err="1">
                <a:solidFill>
                  <a:schemeClr val="tx1"/>
                </a:solidFill>
                <a:latin typeface="Times New Roman" panose="02020603050405020304" pitchFamily="18" charset="0"/>
                <a:cs typeface="Times New Roman" panose="02020603050405020304" pitchFamily="18" charset="0"/>
              </a:rPr>
              <a:t>днр</a:t>
            </a:r>
            <a:r>
              <a:rPr lang="ru-RU" sz="1800" dirty="0">
                <a:solidFill>
                  <a:schemeClr val="tx1"/>
                </a:solidFill>
                <a:latin typeface="Times New Roman" panose="02020603050405020304" pitchFamily="18" charset="0"/>
                <a:cs typeface="Times New Roman" panose="02020603050405020304" pitchFamily="18" charset="0"/>
              </a:rPr>
              <a:t>»</a:t>
            </a:r>
            <a:r>
              <a:rPr lang="uk-UA" sz="1800" dirty="0">
                <a:solidFill>
                  <a:schemeClr val="tx1"/>
                </a:solidFill>
                <a:latin typeface="Times New Roman" panose="02020603050405020304" pitchFamily="18" charset="0"/>
                <a:cs typeface="Times New Roman" panose="02020603050405020304" pitchFamily="18" charset="0"/>
              </a:rPr>
              <a:t> та російських збройних сил. Початок формування оборонних процесів на підступах до міста відбувся з моменту вторгнення російських військ у серпні 2014 року </a:t>
            </a:r>
            <a:r>
              <a:rPr lang="uk-UA" sz="1800" dirty="0">
                <a:solidFill>
                  <a:schemeClr val="tx1"/>
                </a:solidFill>
                <a:latin typeface="Times New Roman" panose="02020603050405020304" pitchFamily="18" charset="0"/>
                <a:cs typeface="Times New Roman" panose="02020603050405020304" pitchFamily="18" charset="0"/>
                <a:hlinkClick r:id="rId4" tooltip="Бої за Новоазовськ">
                  <a:extLst>
                    <a:ext uri="{A12FA001-AC4F-418D-AE19-62706E023703}">
                      <ahyp:hlinkClr xmlns:ahyp="http://schemas.microsoft.com/office/drawing/2018/hyperlinkcolor" val="tx"/>
                    </a:ext>
                  </a:extLst>
                </a:hlinkClick>
              </a:rPr>
              <a:t>до Новоазовська</a:t>
            </a:r>
            <a:r>
              <a:rPr lang="uk-UA" sz="1800" dirty="0">
                <a:solidFill>
                  <a:schemeClr val="tx1"/>
                </a:solidFill>
                <a:latin typeface="Times New Roman" panose="02020603050405020304" pitchFamily="18" charset="0"/>
                <a:cs typeface="Times New Roman" panose="02020603050405020304" pitchFamily="18" charset="0"/>
              </a:rPr>
              <a:t>. 10 лютого 2015 року українські сили в ході </a:t>
            </a:r>
            <a:r>
              <a:rPr lang="uk-UA" sz="1800" dirty="0">
                <a:solidFill>
                  <a:schemeClr val="tx1"/>
                </a:solidFill>
                <a:latin typeface="Times New Roman" panose="02020603050405020304" pitchFamily="18" charset="0"/>
                <a:cs typeface="Times New Roman" panose="02020603050405020304" pitchFamily="18" charset="0"/>
                <a:hlinkClick r:id="rId5" tooltip="Бої за Широкине">
                  <a:extLst>
                    <a:ext uri="{A12FA001-AC4F-418D-AE19-62706E023703}">
                      <ahyp:hlinkClr xmlns:ahyp="http://schemas.microsoft.com/office/drawing/2018/hyperlinkcolor" val="tx"/>
                    </a:ext>
                  </a:extLst>
                </a:hlinkClick>
              </a:rPr>
              <a:t>контрнаступу на </a:t>
            </a:r>
            <a:r>
              <a:rPr lang="uk-UA" sz="1800" dirty="0" err="1">
                <a:solidFill>
                  <a:schemeClr val="tx1"/>
                </a:solidFill>
                <a:latin typeface="Times New Roman" panose="02020603050405020304" pitchFamily="18" charset="0"/>
                <a:cs typeface="Times New Roman" panose="02020603050405020304" pitchFamily="18" charset="0"/>
                <a:hlinkClick r:id="rId5" tooltip="Бої за Широкине">
                  <a:extLst>
                    <a:ext uri="{A12FA001-AC4F-418D-AE19-62706E023703}">
                      <ahyp:hlinkClr xmlns:ahyp="http://schemas.microsoft.com/office/drawing/2018/hyperlinkcolor" val="tx"/>
                    </a:ext>
                  </a:extLst>
                </a:hlinkClick>
              </a:rPr>
              <a:t>Широкине</a:t>
            </a:r>
            <a:r>
              <a:rPr lang="uk-UA" sz="1800" dirty="0">
                <a:solidFill>
                  <a:schemeClr val="tx1"/>
                </a:solidFill>
                <a:latin typeface="Times New Roman" panose="02020603050405020304" pitchFamily="18" charset="0"/>
                <a:cs typeface="Times New Roman" panose="02020603050405020304" pitchFamily="18" charset="0"/>
              </a:rPr>
              <a:t> відкинули лінію фронту на 20 км від Маріуполя.</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6"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7412" name="Picture 4" descr="Військові та політичні події Маріуполя 2014—2015 років">
            <a:extLst>
              <a:ext uri="{FF2B5EF4-FFF2-40B4-BE49-F238E27FC236}">
                <a16:creationId xmlns:a16="http://schemas.microsoft.com/office/drawing/2014/main" id="{5344F8A5-144C-4935-93A6-47A6E801B1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1681" y="2905160"/>
            <a:ext cx="7357388" cy="3925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a:extLst>
              <a:ext uri="{FF2B5EF4-FFF2-40B4-BE49-F238E27FC236}">
                <a16:creationId xmlns:a16="http://schemas.microsoft.com/office/drawing/2014/main" id="{BEF55687-54C9-4E08-8C26-3D1529706F9C}"/>
              </a:ext>
            </a:extLst>
          </p:cNvPr>
          <p:cNvPicPr>
            <a:picLocks noChangeAspect="1"/>
          </p:cNvPicPr>
          <p:nvPr/>
        </p:nvPicPr>
        <p:blipFill>
          <a:blip r:embed="rId8"/>
          <a:stretch>
            <a:fillRect/>
          </a:stretch>
        </p:blipFill>
        <p:spPr>
          <a:xfrm>
            <a:off x="8250188" y="428248"/>
            <a:ext cx="444848" cy="584727"/>
          </a:xfrm>
          <a:prstGeom prst="rect">
            <a:avLst/>
          </a:prstGeom>
        </p:spPr>
      </p:pic>
    </p:spTree>
    <p:extLst>
      <p:ext uri="{BB962C8B-B14F-4D97-AF65-F5344CB8AC3E}">
        <p14:creationId xmlns:p14="http://schemas.microsoft.com/office/powerpoint/2010/main" val="524247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a:extLst>
              <a:ext uri="{FF2B5EF4-FFF2-40B4-BE49-F238E27FC236}">
                <a16:creationId xmlns:a16="http://schemas.microsoft.com/office/drawing/2014/main" id="{102688BA-E925-4CD1-B46E-278215C01A10}"/>
              </a:ext>
            </a:extLst>
          </p:cNvPr>
          <p:cNvPicPr>
            <a:picLocks noGrp="1" noChangeAspect="1"/>
          </p:cNvPicPr>
          <p:nvPr>
            <p:ph idx="1"/>
          </p:nvPr>
        </p:nvPicPr>
        <p:blipFill>
          <a:blip r:embed="rId2"/>
          <a:stretch>
            <a:fillRect/>
          </a:stretch>
        </p:blipFill>
        <p:spPr>
          <a:xfrm>
            <a:off x="1691680" y="966032"/>
            <a:ext cx="7398720" cy="4047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Заголовок 8"/>
          <p:cNvSpPr>
            <a:spLocks noGrp="1"/>
          </p:cNvSpPr>
          <p:nvPr>
            <p:ph type="title"/>
          </p:nvPr>
        </p:nvSpPr>
        <p:spPr>
          <a:xfrm>
            <a:off x="1115616" y="30442"/>
            <a:ext cx="8229600" cy="1143000"/>
          </a:xfrm>
        </p:spPr>
        <p:txBody>
          <a:bodyPr>
            <a:normAutofit/>
          </a:bodyPr>
          <a:lstStyle/>
          <a:p>
            <a:r>
              <a:rPr lang="ru-RU"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УКРАЇНСЬКІ СІЧОВІ СТРІЛЬЦІ</a:t>
            </a:r>
          </a:p>
        </p:txBody>
      </p:sp>
      <p:pic>
        <p:nvPicPr>
          <p:cNvPr id="2050" name="Picture 2" descr="Українські січові стрільці — Вікіпедія">
            <a:extLst>
              <a:ext uri="{FF2B5EF4-FFF2-40B4-BE49-F238E27FC236}">
                <a16:creationId xmlns:a16="http://schemas.microsoft.com/office/drawing/2014/main" id="{84D275F7-7AB1-45E4-87B5-95EAFB1E20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3365" y="5248155"/>
            <a:ext cx="1355849" cy="1499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3" name="Заголовок 8">
            <a:extLst>
              <a:ext uri="{FF2B5EF4-FFF2-40B4-BE49-F238E27FC236}">
                <a16:creationId xmlns:a16="http://schemas.microsoft.com/office/drawing/2014/main" id="{8F9346C3-64F6-4B64-9771-455BE039E7B5}"/>
              </a:ext>
            </a:extLst>
          </p:cNvPr>
          <p:cNvSpPr txBox="1">
            <a:spLocks/>
          </p:cNvSpPr>
          <p:nvPr/>
        </p:nvSpPr>
        <p:spPr>
          <a:xfrm>
            <a:off x="3047792" y="5195139"/>
            <a:ext cx="6120679" cy="160589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uk-UA" sz="1600" b="1" i="1" dirty="0"/>
              <a:t>Український добровольчий легіон</a:t>
            </a:r>
            <a:r>
              <a:rPr lang="uk-UA" sz="1600" b="1" dirty="0"/>
              <a:t> </a:t>
            </a:r>
            <a:r>
              <a:rPr lang="uk-UA" sz="1600" dirty="0"/>
              <a:t>— українське національне військове  формування в складі австро-угорської армії, сформоване з добровольців, які відгукнулися на заклик Головної Української Ради </a:t>
            </a:r>
          </a:p>
          <a:p>
            <a:pPr algn="just"/>
            <a:r>
              <a:rPr lang="uk-UA" sz="1600" dirty="0"/>
              <a:t>6 серпня 1914 і стояли під проводом бойової управи українських січових стрільців. Головою був </a:t>
            </a:r>
            <a:r>
              <a:rPr lang="uk-UA" sz="1600" b="1" dirty="0"/>
              <a:t>Кирило Йосифович Трильовський,                                      а заступником став Степан Євгенович Шухевич.</a:t>
            </a:r>
            <a:endParaRPr lang="uk-UA" sz="1600" dirty="0">
              <a:hlinkClick r:id="rId5"/>
            </a:endParaRPr>
          </a:p>
          <a:p>
            <a:endParaRPr lang="ru-RU" sz="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1182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0"/>
            <a:ext cx="7772400" cy="856496"/>
          </a:xfrm>
        </p:spPr>
        <p:txBody>
          <a:bodyPr>
            <a:noAutofit/>
          </a:bodyPr>
          <a:lstStyle/>
          <a:p>
            <a:pPr algn="ctr"/>
            <a:r>
              <a:rPr lang="ru-RU" sz="27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УКРАЇНСЬКА ДОБРОВОЛЬЧА АРМІЯ </a:t>
            </a:r>
            <a:r>
              <a:rPr lang="ru-RU" sz="27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(УДА)</a:t>
            </a:r>
            <a:br>
              <a:rPr lang="ru-RU" sz="27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48965" y="-2691680"/>
            <a:ext cx="7477959" cy="6748630"/>
          </a:xfrm>
        </p:spPr>
        <p:txBody>
          <a:bodyPr>
            <a:noAutofit/>
          </a:bodyPr>
          <a:lstStyle/>
          <a:p>
            <a:pPr algn="just">
              <a:spcBef>
                <a:spcPts val="0"/>
              </a:spcBef>
            </a:pPr>
            <a:r>
              <a:rPr lang="uk-UA" b="1" dirty="0" err="1">
                <a:solidFill>
                  <a:schemeClr val="tx1"/>
                </a:solidFill>
                <a:latin typeface="Times New Roman" panose="02020603050405020304" pitchFamily="18" charset="0"/>
                <a:cs typeface="Times New Roman" panose="02020603050405020304" pitchFamily="18" charset="0"/>
              </a:rPr>
              <a:t>Украї́нська</a:t>
            </a:r>
            <a:r>
              <a:rPr lang="uk-UA" b="1" dirty="0">
                <a:solidFill>
                  <a:schemeClr val="tx1"/>
                </a:solidFill>
                <a:latin typeface="Times New Roman" panose="02020603050405020304" pitchFamily="18" charset="0"/>
                <a:cs typeface="Times New Roman" panose="02020603050405020304" pitchFamily="18" charset="0"/>
              </a:rPr>
              <a:t> </a:t>
            </a:r>
            <a:r>
              <a:rPr lang="uk-UA" b="1" dirty="0" err="1">
                <a:solidFill>
                  <a:schemeClr val="tx1"/>
                </a:solidFill>
                <a:latin typeface="Times New Roman" panose="02020603050405020304" pitchFamily="18" charset="0"/>
                <a:cs typeface="Times New Roman" panose="02020603050405020304" pitchFamily="18" charset="0"/>
              </a:rPr>
              <a:t>доброво́льча</a:t>
            </a:r>
            <a:r>
              <a:rPr lang="uk-UA" b="1" dirty="0">
                <a:solidFill>
                  <a:schemeClr val="tx1"/>
                </a:solidFill>
                <a:latin typeface="Times New Roman" panose="02020603050405020304" pitchFamily="18" charset="0"/>
                <a:cs typeface="Times New Roman" panose="02020603050405020304" pitchFamily="18" charset="0"/>
              </a:rPr>
              <a:t> </a:t>
            </a:r>
            <a:r>
              <a:rPr lang="uk-UA" b="1" dirty="0" err="1">
                <a:solidFill>
                  <a:schemeClr val="tx1"/>
                </a:solidFill>
                <a:latin typeface="Times New Roman" panose="02020603050405020304" pitchFamily="18" charset="0"/>
                <a:cs typeface="Times New Roman" panose="02020603050405020304" pitchFamily="18" charset="0"/>
              </a:rPr>
              <a:t>а́рмія</a:t>
            </a:r>
            <a:r>
              <a:rPr lang="uk-UA" dirty="0">
                <a:solidFill>
                  <a:schemeClr val="tx1"/>
                </a:solidFill>
                <a:latin typeface="Times New Roman" panose="02020603050405020304" pitchFamily="18" charset="0"/>
                <a:cs typeface="Times New Roman" panose="02020603050405020304" pitchFamily="18" charset="0"/>
              </a:rPr>
              <a:t> (</a:t>
            </a:r>
            <a:r>
              <a:rPr lang="uk-UA" b="1" i="1" dirty="0">
                <a:solidFill>
                  <a:schemeClr val="tx1"/>
                </a:solidFill>
                <a:latin typeface="Times New Roman" panose="02020603050405020304" pitchFamily="18" charset="0"/>
                <a:cs typeface="Times New Roman" panose="02020603050405020304" pitchFamily="18" charset="0"/>
              </a:rPr>
              <a:t>УДА</a:t>
            </a:r>
            <a:r>
              <a:rPr lang="uk-UA" dirty="0">
                <a:solidFill>
                  <a:schemeClr val="tx1"/>
                </a:solidFill>
                <a:latin typeface="Times New Roman" panose="02020603050405020304" pitchFamily="18" charset="0"/>
                <a:cs typeface="Times New Roman" panose="02020603050405020304" pitchFamily="18" charset="0"/>
              </a:rPr>
              <a:t>) — </a:t>
            </a:r>
            <a:r>
              <a:rPr lang="uk-UA" dirty="0">
                <a:solidFill>
                  <a:schemeClr val="tx1"/>
                </a:solidFill>
                <a:latin typeface="Times New Roman" panose="02020603050405020304" pitchFamily="18" charset="0"/>
                <a:cs typeface="Times New Roman" panose="02020603050405020304" pitchFamily="18" charset="0"/>
                <a:hlinkClick r:id="rId2" tooltip="Добровольчі військові формування України (з 2014)">
                  <a:extLst>
                    <a:ext uri="{A12FA001-AC4F-418D-AE19-62706E023703}">
                      <ahyp:hlinkClr xmlns:ahyp="http://schemas.microsoft.com/office/drawing/2018/hyperlinkcolor" val="tx"/>
                    </a:ext>
                  </a:extLst>
                </a:hlinkClick>
              </a:rPr>
              <a:t>добровольче військове формування України</a:t>
            </a:r>
            <a:r>
              <a:rPr lang="uk-UA" dirty="0">
                <a:solidFill>
                  <a:schemeClr val="tx1"/>
                </a:solidFill>
                <a:latin typeface="Times New Roman" panose="02020603050405020304" pitchFamily="18" charset="0"/>
                <a:cs typeface="Times New Roman" panose="02020603050405020304" pitchFamily="18" charset="0"/>
              </a:rPr>
              <a:t>, що </a:t>
            </a:r>
            <a:r>
              <a:rPr lang="uk-UA" dirty="0" err="1">
                <a:solidFill>
                  <a:schemeClr val="tx1"/>
                </a:solidFill>
                <a:latin typeface="Times New Roman" panose="02020603050405020304" pitchFamily="18" charset="0"/>
                <a:cs typeface="Times New Roman" panose="02020603050405020304" pitchFamily="18" charset="0"/>
              </a:rPr>
              <a:t>кінцево</a:t>
            </a:r>
            <a:r>
              <a:rPr lang="uk-UA" dirty="0">
                <a:solidFill>
                  <a:schemeClr val="tx1"/>
                </a:solidFill>
                <a:latin typeface="Times New Roman" panose="02020603050405020304" pitchFamily="18" charset="0"/>
                <a:cs typeface="Times New Roman" panose="02020603050405020304" pitchFamily="18" charset="0"/>
              </a:rPr>
              <a:t> сформувалось у грудні 2013 року. Символічною датою заснування Української добровольчої армії наказом Командувача УДА визначена дата </a:t>
            </a:r>
            <a:r>
              <a:rPr lang="uk-UA" dirty="0">
                <a:solidFill>
                  <a:schemeClr val="tx1"/>
                </a:solidFill>
                <a:latin typeface="Times New Roman" panose="02020603050405020304" pitchFamily="18" charset="0"/>
                <a:cs typeface="Times New Roman" panose="02020603050405020304" pitchFamily="18" charset="0"/>
                <a:hlinkClick r:id="rId3" tooltip="20 квітня">
                  <a:extLst>
                    <a:ext uri="{A12FA001-AC4F-418D-AE19-62706E023703}">
                      <ahyp:hlinkClr xmlns:ahyp="http://schemas.microsoft.com/office/drawing/2018/hyperlinkcolor" val="tx"/>
                    </a:ext>
                  </a:extLst>
                </a:hlinkClick>
              </a:rPr>
              <a:t>20 квітня</a:t>
            </a:r>
            <a:r>
              <a:rPr lang="uk-UA" dirty="0">
                <a:solidFill>
                  <a:schemeClr val="tx1"/>
                </a:solidFill>
                <a:latin typeface="Times New Roman" panose="02020603050405020304" pitchFamily="18" charset="0"/>
                <a:cs typeface="Times New Roman" panose="02020603050405020304" pitchFamily="18" charset="0"/>
              </a:rPr>
              <a:t> </a:t>
            </a:r>
            <a:r>
              <a:rPr lang="uk-UA" dirty="0">
                <a:solidFill>
                  <a:schemeClr val="tx1"/>
                </a:solidFill>
                <a:latin typeface="Times New Roman" panose="02020603050405020304" pitchFamily="18" charset="0"/>
                <a:cs typeface="Times New Roman" panose="02020603050405020304" pitchFamily="18" charset="0"/>
                <a:hlinkClick r:id="rId4" tooltip="2014">
                  <a:extLst>
                    <a:ext uri="{A12FA001-AC4F-418D-AE19-62706E023703}">
                      <ahyp:hlinkClr xmlns:ahyp="http://schemas.microsoft.com/office/drawing/2018/hyperlinkcolor" val="tx"/>
                    </a:ext>
                  </a:extLst>
                </a:hlinkClick>
              </a:rPr>
              <a:t>2014</a:t>
            </a:r>
            <a:r>
              <a:rPr lang="uk-UA" dirty="0">
                <a:solidFill>
                  <a:schemeClr val="tx1"/>
                </a:solidFill>
                <a:latin typeface="Times New Roman" panose="02020603050405020304" pitchFamily="18" charset="0"/>
                <a:cs typeface="Times New Roman" panose="02020603050405020304" pitchFamily="18" charset="0"/>
              </a:rPr>
              <a:t> року.</a:t>
            </a:r>
          </a:p>
          <a:p>
            <a:pPr algn="just">
              <a:spcBef>
                <a:spcPts val="0"/>
              </a:spcBef>
            </a:pPr>
            <a:r>
              <a:rPr lang="uk-UA" dirty="0">
                <a:solidFill>
                  <a:schemeClr val="tx1"/>
                </a:solidFill>
                <a:latin typeface="Times New Roman" panose="02020603050405020304" pitchFamily="18" charset="0"/>
                <a:cs typeface="Times New Roman" panose="02020603050405020304" pitchFamily="18" charset="0"/>
              </a:rPr>
              <a:t>Основними завданнями УДА є захист України від зовнішньої збройної агресії, підвищення обороноздатності країни, виконання завдань у зоні бойових дій у взаємодії зі Збройними силами України та іншими силовими структурами України, мобілізаційна робота, бойова підготовка, патріотичне виховання.</a:t>
            </a:r>
          </a:p>
          <a:p>
            <a:pPr algn="just"/>
            <a:endParaRPr lang="uk-UA" dirty="0">
              <a:solidFill>
                <a:schemeClr val="tx1"/>
              </a:solidFill>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5"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4338" name="Picture 2">
            <a:extLst>
              <a:ext uri="{FF2B5EF4-FFF2-40B4-BE49-F238E27FC236}">
                <a16:creationId xmlns:a16="http://schemas.microsoft.com/office/drawing/2014/main" id="{AB457F90-7257-4542-B965-63DFCA97C2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5712" y="3717031"/>
            <a:ext cx="2184760" cy="3185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2" name="Picture 6" descr="Українська добровольча армія">
            <a:extLst>
              <a:ext uri="{FF2B5EF4-FFF2-40B4-BE49-F238E27FC236}">
                <a16:creationId xmlns:a16="http://schemas.microsoft.com/office/drawing/2014/main" id="{E85B7BB1-EA0B-4C68-8105-0778112215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2770" y="3717031"/>
            <a:ext cx="4669430" cy="3152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8793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0"/>
            <a:ext cx="7772400" cy="856496"/>
          </a:xfrm>
        </p:spPr>
        <p:txBody>
          <a:bodyPr>
            <a:noAutofit/>
          </a:bodyPr>
          <a:lstStyle/>
          <a:p>
            <a:pPr algn="ctr"/>
            <a:r>
              <a:rPr lang="ru-RU" sz="27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УКРАЇНСЬКА ДОБРОВОЛЬЧА АРМІЯ </a:t>
            </a:r>
            <a:r>
              <a:rPr lang="ru-RU" sz="27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(УДА)</a:t>
            </a:r>
            <a:br>
              <a:rPr lang="ru-RU" sz="27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91680" y="548680"/>
            <a:ext cx="7452320" cy="1656184"/>
          </a:xfrm>
        </p:spPr>
        <p:txBody>
          <a:bodyPr>
            <a:noAutofit/>
          </a:bodyPr>
          <a:lstStyle/>
          <a:p>
            <a:pPr algn="just">
              <a:spcBef>
                <a:spcPts val="0"/>
              </a:spcBef>
            </a:pPr>
            <a:r>
              <a:rPr lang="uk-UA" dirty="0">
                <a:solidFill>
                  <a:schemeClr val="tx1"/>
                </a:solidFill>
                <a:latin typeface="Times New Roman" panose="02020603050405020304" pitchFamily="18" charset="0"/>
                <a:cs typeface="Times New Roman" panose="02020603050405020304" pitchFamily="18" charset="0"/>
                <a:hlinkClick r:id="rId2" tooltip="20 квітня">
                  <a:extLst>
                    <a:ext uri="{A12FA001-AC4F-418D-AE19-62706E023703}">
                      <ahyp:hlinkClr xmlns:ahyp="http://schemas.microsoft.com/office/drawing/2018/hyperlinkcolor" val="tx"/>
                    </a:ext>
                  </a:extLst>
                </a:hlinkClick>
              </a:rPr>
              <a:t>20 квітня</a:t>
            </a:r>
            <a:r>
              <a:rPr lang="uk-UA" dirty="0">
                <a:solidFill>
                  <a:schemeClr val="tx1"/>
                </a:solidFill>
                <a:latin typeface="Times New Roman" panose="02020603050405020304" pitchFamily="18" charset="0"/>
                <a:cs typeface="Times New Roman" panose="02020603050405020304" pitchFamily="18" charset="0"/>
              </a:rPr>
              <a:t> </a:t>
            </a:r>
            <a:r>
              <a:rPr lang="uk-UA" dirty="0">
                <a:solidFill>
                  <a:schemeClr val="tx1"/>
                </a:solidFill>
                <a:latin typeface="Times New Roman" panose="02020603050405020304" pitchFamily="18" charset="0"/>
                <a:cs typeface="Times New Roman" panose="02020603050405020304" pitchFamily="18" charset="0"/>
                <a:hlinkClick r:id="rId3" tooltip="2014">
                  <a:extLst>
                    <a:ext uri="{A12FA001-AC4F-418D-AE19-62706E023703}">
                      <ahyp:hlinkClr xmlns:ahyp="http://schemas.microsoft.com/office/drawing/2018/hyperlinkcolor" val="tx"/>
                    </a:ext>
                  </a:extLst>
                </a:hlinkClick>
              </a:rPr>
              <a:t>2014</a:t>
            </a:r>
            <a:r>
              <a:rPr lang="uk-UA" dirty="0">
                <a:solidFill>
                  <a:schemeClr val="tx1"/>
                </a:solidFill>
                <a:latin typeface="Times New Roman" panose="02020603050405020304" pitchFamily="18" charset="0"/>
                <a:cs typeface="Times New Roman" panose="02020603050405020304" pitchFamily="18" charset="0"/>
              </a:rPr>
              <a:t> року — </a:t>
            </a:r>
            <a:r>
              <a:rPr lang="uk-UA" dirty="0">
                <a:solidFill>
                  <a:schemeClr val="tx1"/>
                </a:solidFill>
                <a:latin typeface="Times New Roman" panose="02020603050405020304" pitchFamily="18" charset="0"/>
                <a:cs typeface="Times New Roman" panose="02020603050405020304" pitchFamily="18" charset="0"/>
                <a:hlinkClick r:id="rId4" tooltip="Бої за Слов'янськ (2014)">
                  <a:extLst>
                    <a:ext uri="{A12FA001-AC4F-418D-AE19-62706E023703}">
                      <ahyp:hlinkClr xmlns:ahyp="http://schemas.microsoft.com/office/drawing/2018/hyperlinkcolor" val="tx"/>
                    </a:ext>
                  </a:extLst>
                </a:hlinkClick>
              </a:rPr>
              <a:t>перший наступальний бій українських добровольців</a:t>
            </a:r>
            <a:r>
              <a:rPr lang="uk-UA" dirty="0">
                <a:solidFill>
                  <a:schemeClr val="tx1"/>
                </a:solidFill>
                <a:latin typeface="Times New Roman" panose="02020603050405020304" pitchFamily="18" charset="0"/>
                <a:cs typeface="Times New Roman" panose="02020603050405020304" pitchFamily="18" charset="0"/>
              </a:rPr>
              <a:t> під командуванням </a:t>
            </a:r>
            <a:r>
              <a:rPr lang="uk-UA" dirty="0">
                <a:solidFill>
                  <a:schemeClr val="tx1"/>
                </a:solidFill>
                <a:latin typeface="Times New Roman" panose="02020603050405020304" pitchFamily="18" charset="0"/>
                <a:cs typeface="Times New Roman" panose="02020603050405020304" pitchFamily="18" charset="0"/>
                <a:hlinkClick r:id="rId5" tooltip="Ярош Дмитро Анатолійович">
                  <a:extLst>
                    <a:ext uri="{A12FA001-AC4F-418D-AE19-62706E023703}">
                      <ahyp:hlinkClr xmlns:ahyp="http://schemas.microsoft.com/office/drawing/2018/hyperlinkcolor" val="tx"/>
                    </a:ext>
                  </a:extLst>
                </a:hlinkClick>
              </a:rPr>
              <a:t>Дмитра Яроша</a:t>
            </a:r>
            <a:r>
              <a:rPr lang="uk-UA" dirty="0">
                <a:solidFill>
                  <a:schemeClr val="tx1"/>
                </a:solidFill>
                <a:latin typeface="Times New Roman" panose="02020603050405020304" pitchFamily="18" charset="0"/>
                <a:cs typeface="Times New Roman" panose="02020603050405020304" pitchFamily="18" charset="0"/>
              </a:rPr>
              <a:t> під час </a:t>
            </a:r>
            <a:r>
              <a:rPr lang="uk-UA" dirty="0">
                <a:solidFill>
                  <a:schemeClr val="tx1"/>
                </a:solidFill>
                <a:latin typeface="Times New Roman" panose="02020603050405020304" pitchFamily="18" charset="0"/>
                <a:cs typeface="Times New Roman" panose="02020603050405020304" pitchFamily="18" charset="0"/>
                <a:hlinkClick r:id="rId6" tooltip="Антитерористична операція на сході України">
                  <a:extLst>
                    <a:ext uri="{A12FA001-AC4F-418D-AE19-62706E023703}">
                      <ahyp:hlinkClr xmlns:ahyp="http://schemas.microsoft.com/office/drawing/2018/hyperlinkcolor" val="tx"/>
                    </a:ext>
                  </a:extLst>
                </a:hlinkClick>
              </a:rPr>
              <a:t>Антитерористичної операції</a:t>
            </a:r>
            <a:r>
              <a:rPr lang="uk-UA" dirty="0">
                <a:solidFill>
                  <a:schemeClr val="tx1"/>
                </a:solidFill>
                <a:latin typeface="Times New Roman" panose="02020603050405020304" pitchFamily="18" charset="0"/>
                <a:cs typeface="Times New Roman" panose="02020603050405020304" pitchFamily="18" charset="0"/>
              </a:rPr>
              <a:t> під містом </a:t>
            </a:r>
            <a:r>
              <a:rPr lang="uk-UA" dirty="0">
                <a:solidFill>
                  <a:schemeClr val="tx1"/>
                </a:solidFill>
                <a:latin typeface="Times New Roman" panose="02020603050405020304" pitchFamily="18" charset="0"/>
                <a:cs typeface="Times New Roman" panose="02020603050405020304" pitchFamily="18" charset="0"/>
                <a:hlinkClick r:id="rId7" tooltip="Слов'янськ">
                  <a:extLst>
                    <a:ext uri="{A12FA001-AC4F-418D-AE19-62706E023703}">
                      <ahyp:hlinkClr xmlns:ahyp="http://schemas.microsoft.com/office/drawing/2018/hyperlinkcolor" val="tx"/>
                    </a:ext>
                  </a:extLst>
                </a:hlinkClick>
              </a:rPr>
              <a:t>Слов'янськ</a:t>
            </a:r>
            <a:r>
              <a:rPr lang="uk-UA" dirty="0">
                <a:solidFill>
                  <a:schemeClr val="tx1"/>
                </a:solidFill>
                <a:latin typeface="Times New Roman" panose="02020603050405020304" pitchFamily="18" charset="0"/>
                <a:cs typeface="Times New Roman" panose="02020603050405020304" pitchFamily="18" charset="0"/>
              </a:rPr>
              <a:t> Донецької області.</a:t>
            </a:r>
          </a:p>
          <a:p>
            <a:pPr algn="just"/>
            <a:endParaRPr lang="uk-UA" dirty="0">
              <a:solidFill>
                <a:schemeClr val="tx1"/>
              </a:solidFill>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8"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5362" name="Picture 2" descr="Карта околиць Слов'янська з блокпостами ЗСУ">
            <a:extLst>
              <a:ext uri="{FF2B5EF4-FFF2-40B4-BE49-F238E27FC236}">
                <a16:creationId xmlns:a16="http://schemas.microsoft.com/office/drawing/2014/main" id="{D2E1D56A-8C31-4175-BF56-C7C3EF4224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832" y="2753544"/>
            <a:ext cx="4608512" cy="4063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Текст 1">
            <a:extLst>
              <a:ext uri="{FF2B5EF4-FFF2-40B4-BE49-F238E27FC236}">
                <a16:creationId xmlns:a16="http://schemas.microsoft.com/office/drawing/2014/main" id="{3105F8B7-9E13-434F-AF5B-32058FEF97F7}"/>
              </a:ext>
            </a:extLst>
          </p:cNvPr>
          <p:cNvSpPr txBox="1">
            <a:spLocks/>
          </p:cNvSpPr>
          <p:nvPr/>
        </p:nvSpPr>
        <p:spPr>
          <a:xfrm>
            <a:off x="1718577" y="656692"/>
            <a:ext cx="7452320" cy="244827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r>
              <a:rPr lang="uk-UA" dirty="0">
                <a:solidFill>
                  <a:schemeClr val="tx1"/>
                </a:solidFill>
                <a:latin typeface="Times New Roman" panose="02020603050405020304" pitchFamily="18" charset="0"/>
                <a:cs typeface="Times New Roman" panose="02020603050405020304" pitchFamily="18" charset="0"/>
                <a:hlinkClick r:id="rId10" tooltip="2 травня">
                  <a:extLst>
                    <a:ext uri="{A12FA001-AC4F-418D-AE19-62706E023703}">
                      <ahyp:hlinkClr xmlns:ahyp="http://schemas.microsoft.com/office/drawing/2018/hyperlinkcolor" val="tx"/>
                    </a:ext>
                  </a:extLst>
                </a:hlinkClick>
              </a:rPr>
              <a:t>2 травня</a:t>
            </a:r>
            <a:r>
              <a:rPr lang="uk-UA" dirty="0">
                <a:solidFill>
                  <a:schemeClr val="tx1"/>
                </a:solidFill>
                <a:latin typeface="Times New Roman" panose="02020603050405020304" pitchFamily="18" charset="0"/>
                <a:cs typeface="Times New Roman" panose="02020603050405020304" pitchFamily="18" charset="0"/>
              </a:rPr>
              <a:t> відбулася серія боїв, після яких було захоплено гору </a:t>
            </a:r>
            <a:r>
              <a:rPr lang="uk-UA" dirty="0">
                <a:solidFill>
                  <a:schemeClr val="tx1"/>
                </a:solidFill>
                <a:latin typeface="Times New Roman" panose="02020603050405020304" pitchFamily="18" charset="0"/>
                <a:cs typeface="Times New Roman" panose="02020603050405020304" pitchFamily="18" charset="0"/>
                <a:hlinkClick r:id="rId11" tooltip="Карачун (гора)">
                  <a:extLst>
                    <a:ext uri="{A12FA001-AC4F-418D-AE19-62706E023703}">
                      <ahyp:hlinkClr xmlns:ahyp="http://schemas.microsoft.com/office/drawing/2018/hyperlinkcolor" val="tx"/>
                    </a:ext>
                  </a:extLst>
                </a:hlinkClick>
              </a:rPr>
              <a:t>Карачун</a:t>
            </a:r>
            <a:r>
              <a:rPr lang="uk-UA" dirty="0">
                <a:solidFill>
                  <a:schemeClr val="tx1"/>
                </a:solidFill>
                <a:latin typeface="Times New Roman" panose="02020603050405020304" pitchFamily="18" charset="0"/>
                <a:cs typeface="Times New Roman" panose="02020603050405020304" pitchFamily="18" charset="0"/>
              </a:rPr>
              <a:t>, панівну висоту над містом, а навколо Слов'янська сили ЗСУ та НГУ створили мережу блокпостів.</a:t>
            </a:r>
          </a:p>
          <a:p>
            <a:pPr algn="just"/>
            <a:endParaRPr lang="uk-U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924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0"/>
            <a:ext cx="7772400" cy="856496"/>
          </a:xfrm>
        </p:spPr>
        <p:txBody>
          <a:bodyPr>
            <a:noAutofit/>
          </a:bodyPr>
          <a:lstStyle/>
          <a:p>
            <a:pPr algn="ctr"/>
            <a:r>
              <a:rPr lang="ru-RU" sz="27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УКРАЇНСЬКА ДОБРОВОЛЬЧА АРМІЯ </a:t>
            </a:r>
            <a:r>
              <a:rPr lang="ru-RU" sz="27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(УДА)</a:t>
            </a:r>
            <a:br>
              <a:rPr lang="ru-RU" sz="27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96512" y="728700"/>
            <a:ext cx="7452320" cy="1656184"/>
          </a:xfrm>
        </p:spPr>
        <p:txBody>
          <a:bodyPr>
            <a:noAutofit/>
          </a:bodyPr>
          <a:lstStyle/>
          <a:p>
            <a:pPr algn="just"/>
            <a:r>
              <a:rPr lang="uk-UA" dirty="0">
                <a:solidFill>
                  <a:schemeClr val="tx1"/>
                </a:solidFill>
                <a:latin typeface="Times New Roman" panose="02020603050405020304" pitchFamily="18" charset="0"/>
                <a:cs typeface="Times New Roman" panose="02020603050405020304" pitchFamily="18" charset="0"/>
              </a:rPr>
              <a:t>Облога тривала до </a:t>
            </a:r>
            <a:r>
              <a:rPr lang="uk-UA" dirty="0">
                <a:solidFill>
                  <a:schemeClr val="tx1"/>
                </a:solidFill>
                <a:latin typeface="Times New Roman" panose="02020603050405020304" pitchFamily="18" charset="0"/>
                <a:cs typeface="Times New Roman" panose="02020603050405020304" pitchFamily="18" charset="0"/>
                <a:hlinkClick r:id="rId2" tooltip="5 липня">
                  <a:extLst>
                    <a:ext uri="{A12FA001-AC4F-418D-AE19-62706E023703}">
                      <ahyp:hlinkClr xmlns:ahyp="http://schemas.microsoft.com/office/drawing/2018/hyperlinkcolor" val="tx"/>
                    </a:ext>
                  </a:extLst>
                </a:hlinkClick>
              </a:rPr>
              <a:t>5 липня</a:t>
            </a:r>
            <a:r>
              <a:rPr lang="uk-UA" dirty="0">
                <a:solidFill>
                  <a:schemeClr val="tx1"/>
                </a:solidFill>
                <a:latin typeface="Times New Roman" panose="02020603050405020304" pitchFamily="18" charset="0"/>
                <a:cs typeface="Times New Roman" panose="02020603050405020304" pitchFamily="18" charset="0"/>
              </a:rPr>
              <a:t>, коли російські сили були змушені відступити до Донецька, який на той час вже був взятий під контроль іншими проросійськими силами. Під час відступу одна колона, озброєна бронетехнікою, була знищена, але інша, що складалася із цивільного транспорту, успішно вийшла.</a:t>
            </a:r>
          </a:p>
          <a:p>
            <a:pPr algn="just"/>
            <a:endParaRPr lang="uk-UA" dirty="0">
              <a:solidFill>
                <a:schemeClr val="tx1"/>
              </a:solidFill>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0" name="Текст 1">
            <a:extLst>
              <a:ext uri="{FF2B5EF4-FFF2-40B4-BE49-F238E27FC236}">
                <a16:creationId xmlns:a16="http://schemas.microsoft.com/office/drawing/2014/main" id="{3105F8B7-9E13-434F-AF5B-32058FEF97F7}"/>
              </a:ext>
            </a:extLst>
          </p:cNvPr>
          <p:cNvSpPr txBox="1">
            <a:spLocks/>
          </p:cNvSpPr>
          <p:nvPr/>
        </p:nvSpPr>
        <p:spPr>
          <a:xfrm>
            <a:off x="1691680" y="1556792"/>
            <a:ext cx="3953525" cy="559684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endParaRPr lang="uk-UA" dirty="0">
              <a:solidFill>
                <a:schemeClr val="tx1"/>
              </a:solidFill>
              <a:latin typeface="Times New Roman" panose="02020603050405020304" pitchFamily="18" charset="0"/>
              <a:cs typeface="Times New Roman" panose="02020603050405020304" pitchFamily="18" charset="0"/>
            </a:endParaRPr>
          </a:p>
        </p:txBody>
      </p:sp>
      <p:pic>
        <p:nvPicPr>
          <p:cNvPr id="16386" name="Picture 2" descr="Наступ українських військ 2 травня 2014 року.">
            <a:extLst>
              <a:ext uri="{FF2B5EF4-FFF2-40B4-BE49-F238E27FC236}">
                <a16:creationId xmlns:a16="http://schemas.microsoft.com/office/drawing/2014/main" id="{51208FE8-0D4A-455D-AF0E-380922415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814" y="2050217"/>
            <a:ext cx="7283682" cy="47631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912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331640" y="44624"/>
            <a:ext cx="8143313" cy="856496"/>
          </a:xfrm>
        </p:spPr>
        <p:txBody>
          <a:bodyPr>
            <a:noAutofit/>
          </a:bodyPr>
          <a:lstStyle/>
          <a:p>
            <a:pPr algn="ctr"/>
            <a:r>
              <a:rPr lang="ru-RU"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Зміцнення</a:t>
            </a:r>
            <a:r>
              <a:rPr lang="ru-RU"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патріотичного</a:t>
            </a:r>
            <a:r>
              <a:rPr lang="ru-RU"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духу </a:t>
            </a:r>
            <a:br>
              <a:rPr lang="ru-RU"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a:t>
            </a:r>
            <a:r>
              <a:rPr lang="ru-RU"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українському</a:t>
            </a:r>
            <a:r>
              <a:rPr lang="ru-RU"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суспільстві</a:t>
            </a:r>
            <a:endParaRPr lang="ru-RU"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0" name="Текст 1">
            <a:extLst>
              <a:ext uri="{FF2B5EF4-FFF2-40B4-BE49-F238E27FC236}">
                <a16:creationId xmlns:a16="http://schemas.microsoft.com/office/drawing/2014/main" id="{3105F8B7-9E13-434F-AF5B-32058FEF97F7}"/>
              </a:ext>
            </a:extLst>
          </p:cNvPr>
          <p:cNvSpPr txBox="1">
            <a:spLocks/>
          </p:cNvSpPr>
          <p:nvPr/>
        </p:nvSpPr>
        <p:spPr>
          <a:xfrm>
            <a:off x="1762800" y="1916832"/>
            <a:ext cx="7452320" cy="332869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endParaRPr lang="uk-UA" dirty="0">
              <a:solidFill>
                <a:schemeClr val="tx1"/>
              </a:solidFill>
              <a:latin typeface="Times New Roman" panose="02020603050405020304" pitchFamily="18" charset="0"/>
              <a:cs typeface="Times New Roman" panose="02020603050405020304" pitchFamily="18" charset="0"/>
            </a:endParaRPr>
          </a:p>
        </p:txBody>
      </p:sp>
      <p:sp>
        <p:nvSpPr>
          <p:cNvPr id="13" name="Заголовок 8">
            <a:extLst>
              <a:ext uri="{FF2B5EF4-FFF2-40B4-BE49-F238E27FC236}">
                <a16:creationId xmlns:a16="http://schemas.microsoft.com/office/drawing/2014/main" id="{B040EAD8-C3A1-417B-B380-2628279AABBC}"/>
              </a:ext>
            </a:extLst>
          </p:cNvPr>
          <p:cNvSpPr txBox="1">
            <a:spLocks/>
          </p:cNvSpPr>
          <p:nvPr/>
        </p:nvSpPr>
        <p:spPr>
          <a:xfrm>
            <a:off x="1331640" y="1046388"/>
            <a:ext cx="8143313" cy="362588"/>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ru-RU" sz="1800" cap="none"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ПОДЯКА МАРІУПОЛЬЦІВ ПОЛКУ АЗОВ ЗА ЗВІЛЬНЕННЯ МІСТА</a:t>
            </a:r>
          </a:p>
          <a:p>
            <a:pPr algn="ctr"/>
            <a:r>
              <a:rPr lang="ru-RU" sz="1800" cap="none"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 РОСІЙСЬКИХ ЗАГАРБНИКІВ </a:t>
            </a:r>
          </a:p>
        </p:txBody>
      </p:sp>
      <p:pic>
        <p:nvPicPr>
          <p:cNvPr id="19460" name="Picture 4" descr=" ">
            <a:extLst>
              <a:ext uri="{FF2B5EF4-FFF2-40B4-BE49-F238E27FC236}">
                <a16:creationId xmlns:a16="http://schemas.microsoft.com/office/drawing/2014/main" id="{D77F4CA8-3965-4CD5-A6F8-0E6719277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665" y="1916832"/>
            <a:ext cx="3476058" cy="2580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descr="Полк АЗОВ вітає маріупольців із ювілейним Днем міста! | Бригада  спеціального призначення АЗОВ">
            <a:extLst>
              <a:ext uri="{FF2B5EF4-FFF2-40B4-BE49-F238E27FC236}">
                <a16:creationId xmlns:a16="http://schemas.microsoft.com/office/drawing/2014/main" id="{FA79315B-517A-4DF1-9DE9-07BA38F883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58" y="1916832"/>
            <a:ext cx="3823149" cy="2580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Новини | Сторінка 18 з 84">
            <a:extLst>
              <a:ext uri="{FF2B5EF4-FFF2-40B4-BE49-F238E27FC236}">
                <a16:creationId xmlns:a16="http://schemas.microsoft.com/office/drawing/2014/main" id="{5AFBE1D6-C92C-45C7-AE4D-24BB892F73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1665" y="4597196"/>
            <a:ext cx="3476058" cy="2172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Конгресмени просять Держдеп внести полк &quot;Азов&quot; у список терористичних  організацій (оновлено) - портал новин LB.ua">
            <a:extLst>
              <a:ext uri="{FF2B5EF4-FFF2-40B4-BE49-F238E27FC236}">
                <a16:creationId xmlns:a16="http://schemas.microsoft.com/office/drawing/2014/main" id="{8346E961-8924-4CB9-9AEC-A5190CFCC6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460" y="4597196"/>
            <a:ext cx="3801944" cy="2172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701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0"/>
            <a:ext cx="7772400" cy="856496"/>
          </a:xfrm>
        </p:spPr>
        <p:txBody>
          <a:bodyPr>
            <a:noAutofit/>
          </a:bodyPr>
          <a:lstStyle/>
          <a:p>
            <a:pPr algn="ct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ПОВНОМАСШТАБНЕ ВТОРГНЕННЯ </a:t>
            </a: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лютого 2022 року</a:t>
            </a: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1656368" y="1052736"/>
            <a:ext cx="7452320" cy="5256584"/>
          </a:xfrm>
        </p:spPr>
        <p:txBody>
          <a:bodyPr>
            <a:noAutofit/>
          </a:bodyPr>
          <a:lstStyle/>
          <a:p>
            <a:pPr algn="just">
              <a:spcBef>
                <a:spcPts val="0"/>
              </a:spcBef>
            </a:pPr>
            <a:r>
              <a:rPr lang="uk-UA" sz="2100" dirty="0">
                <a:solidFill>
                  <a:schemeClr val="tx1"/>
                </a:solidFill>
                <a:latin typeface="Times New Roman" panose="02020603050405020304" pitchFamily="18" charset="0"/>
                <a:cs typeface="Times New Roman" panose="02020603050405020304" pitchFamily="18" charset="0"/>
              </a:rPr>
              <a:t>Близько четвертої години за київським часом </a:t>
            </a:r>
            <a:r>
              <a:rPr lang="en-US" sz="2100" dirty="0">
                <a:solidFill>
                  <a:schemeClr val="tx1"/>
                </a:solidFill>
                <a:latin typeface="Times New Roman" panose="02020603050405020304" pitchFamily="18" charset="0"/>
                <a:cs typeface="Times New Roman" panose="02020603050405020304" pitchFamily="18" charset="0"/>
              </a:rPr>
              <a:t>24 </a:t>
            </a:r>
            <a:r>
              <a:rPr lang="uk-UA" sz="2100" dirty="0">
                <a:solidFill>
                  <a:schemeClr val="tx1"/>
                </a:solidFill>
                <a:latin typeface="Times New Roman" panose="02020603050405020304" pitchFamily="18" charset="0"/>
                <a:cs typeface="Times New Roman" panose="02020603050405020304" pitchFamily="18" charset="0"/>
              </a:rPr>
              <a:t>лютого 2022 року президент російської федерації </a:t>
            </a:r>
            <a:r>
              <a:rPr lang="uk-UA" sz="2100" dirty="0" err="1">
                <a:solidFill>
                  <a:schemeClr val="tx1"/>
                </a:solidFill>
                <a:latin typeface="Times New Roman" panose="02020603050405020304" pitchFamily="18" charset="0"/>
                <a:cs typeface="Times New Roman" panose="02020603050405020304" pitchFamily="18" charset="0"/>
              </a:rPr>
              <a:t>путін</a:t>
            </a:r>
            <a:r>
              <a:rPr lang="uk-UA" sz="2100" dirty="0">
                <a:solidFill>
                  <a:schemeClr val="tx1"/>
                </a:solidFill>
                <a:latin typeface="Times New Roman" panose="02020603050405020304" pitchFamily="18" charset="0"/>
                <a:cs typeface="Times New Roman" panose="02020603050405020304" pitchFamily="18" charset="0"/>
              </a:rPr>
              <a:t> оголосив про «спеціальну воєнну операцію» з метою нібито «демілітаризації та денацифікації України». Уже за кілька хвилин почалися ракетні удари по всій території України, у тому числі неподалік від Києва. російські війська вдерлися до України поблизу Харкова, Херсона, Чернігова, Сум, увійшовши з росії, білорусі й тимчасово окупованого росією Криму. Разом з росією війну проти України фактично веде білорусь: із прикордонних районів завдають ракетних ударів по території України, здійснюють вильоти бойової авіації для завдання ракетно-бомбових ударів по території України, відбувається передислокація війська та його забезпечення. Завдяки спротиву </a:t>
            </a:r>
            <a:r>
              <a:rPr lang="uk-UA" sz="2100" b="1" i="1" dirty="0">
                <a:solidFill>
                  <a:schemeClr val="tx1"/>
                </a:solidFill>
                <a:latin typeface="Times New Roman" panose="02020603050405020304" pitchFamily="18" charset="0"/>
                <a:cs typeface="Times New Roman" panose="02020603050405020304" pitchFamily="18" charset="0"/>
              </a:rPr>
              <a:t>української армії, сил самооборони та патріотів-добровольців</a:t>
            </a:r>
            <a:r>
              <a:rPr lang="uk-UA" sz="2100" dirty="0">
                <a:solidFill>
                  <a:schemeClr val="tx1"/>
                </a:solidFill>
                <a:latin typeface="Times New Roman" panose="02020603050405020304" pitchFamily="18" charset="0"/>
                <a:cs typeface="Times New Roman" panose="02020603050405020304" pitchFamily="18" charset="0"/>
              </a:rPr>
              <a:t> вже в перші дні агресії російська армія зазнала значних втрат у живій силі та техніці.</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0" name="Текст 1">
            <a:extLst>
              <a:ext uri="{FF2B5EF4-FFF2-40B4-BE49-F238E27FC236}">
                <a16:creationId xmlns:a16="http://schemas.microsoft.com/office/drawing/2014/main" id="{3105F8B7-9E13-434F-AF5B-32058FEF97F7}"/>
              </a:ext>
            </a:extLst>
          </p:cNvPr>
          <p:cNvSpPr txBox="1">
            <a:spLocks/>
          </p:cNvSpPr>
          <p:nvPr/>
        </p:nvSpPr>
        <p:spPr>
          <a:xfrm>
            <a:off x="1762800" y="1916832"/>
            <a:ext cx="7452320" cy="332869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endParaRPr lang="uk-U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867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58537" y="0"/>
            <a:ext cx="7772400" cy="856496"/>
          </a:xfrm>
        </p:spPr>
        <p:txBody>
          <a:bodyPr>
            <a:noAutofit/>
          </a:bodyPr>
          <a:lstStyle/>
          <a:p>
            <a:pPr algn="ct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ПОВНОМАСШТАБНЕ ВТОРГНЕННЯ </a:t>
            </a: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лютого 2022 року</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0" name="Текст 1">
            <a:extLst>
              <a:ext uri="{FF2B5EF4-FFF2-40B4-BE49-F238E27FC236}">
                <a16:creationId xmlns:a16="http://schemas.microsoft.com/office/drawing/2014/main" id="{3105F8B7-9E13-434F-AF5B-32058FEF97F7}"/>
              </a:ext>
            </a:extLst>
          </p:cNvPr>
          <p:cNvSpPr txBox="1">
            <a:spLocks/>
          </p:cNvSpPr>
          <p:nvPr/>
        </p:nvSpPr>
        <p:spPr>
          <a:xfrm>
            <a:off x="1762800" y="1916832"/>
            <a:ext cx="7452320" cy="332869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endParaRPr lang="uk-UA" dirty="0">
              <a:solidFill>
                <a:schemeClr val="tx1"/>
              </a:solidFill>
              <a:latin typeface="Times New Roman" panose="02020603050405020304" pitchFamily="18" charset="0"/>
              <a:cs typeface="Times New Roman" panose="02020603050405020304" pitchFamily="18" charset="0"/>
            </a:endParaRPr>
          </a:p>
        </p:txBody>
      </p:sp>
      <p:pic>
        <p:nvPicPr>
          <p:cNvPr id="18434" name="Picture 2" descr="undefined">
            <a:extLst>
              <a:ext uri="{FF2B5EF4-FFF2-40B4-BE49-F238E27FC236}">
                <a16:creationId xmlns:a16="http://schemas.microsoft.com/office/drawing/2014/main" id="{E4DCB1A0-2E68-4D5C-AE13-C9CFF5035E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023542"/>
            <a:ext cx="7452320" cy="5834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65672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1459091" y="53531"/>
            <a:ext cx="7772400" cy="1470025"/>
          </a:xfrm>
        </p:spPr>
        <p:txBody>
          <a:bodyPr>
            <a:noAutofit/>
          </a:bodyPr>
          <a:lstStyle/>
          <a:p>
            <a:pPr algn="ct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ГЕРОЇЧНІ ДОБРОВОЛЬЦІ</a:t>
            </a: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ДМИТРО КОЦЮБАЙЛО</a:t>
            </a: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«ДА ВІНЧІ»</a:t>
            </a: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Подзаголовок 1">
            <a:extLst>
              <a:ext uri="{FF2B5EF4-FFF2-40B4-BE49-F238E27FC236}">
                <a16:creationId xmlns:a16="http://schemas.microsoft.com/office/drawing/2014/main" id="{2295FB4F-219B-4D3C-B54B-24181DCBE74F}"/>
              </a:ext>
            </a:extLst>
          </p:cNvPr>
          <p:cNvSpPr>
            <a:spLocks noGrp="1"/>
          </p:cNvSpPr>
          <p:nvPr>
            <p:ph type="subTitle" idx="1"/>
          </p:nvPr>
        </p:nvSpPr>
        <p:spPr>
          <a:xfrm>
            <a:off x="5374073" y="1541092"/>
            <a:ext cx="3769927" cy="5237229"/>
          </a:xfrm>
        </p:spPr>
        <p:txBody>
          <a:bodyPr>
            <a:normAutofit fontScale="92500"/>
          </a:bodyPr>
          <a:lstStyle/>
          <a:p>
            <a:pPr algn="just"/>
            <a:r>
              <a:rPr lang="uk-UA" sz="1600" dirty="0">
                <a:solidFill>
                  <a:schemeClr val="tx1"/>
                </a:solidFill>
                <a:latin typeface="Times New Roman" panose="02020603050405020304" pitchFamily="18" charset="0"/>
                <a:cs typeface="Times New Roman" panose="02020603050405020304" pitchFamily="18" charset="0"/>
              </a:rPr>
              <a:t>Народився на Івано-Франківщині, в селі </a:t>
            </a:r>
            <a:r>
              <a:rPr lang="uk-UA" sz="1600" dirty="0" err="1">
                <a:solidFill>
                  <a:schemeClr val="tx1"/>
                </a:solidFill>
                <a:latin typeface="Times New Roman" panose="02020603050405020304" pitchFamily="18" charset="0"/>
                <a:cs typeface="Times New Roman" panose="02020603050405020304" pitchFamily="18" charset="0"/>
              </a:rPr>
              <a:t>Задністрянське</a:t>
            </a:r>
            <a:r>
              <a:rPr lang="uk-UA" sz="1600" dirty="0">
                <a:solidFill>
                  <a:schemeClr val="tx1"/>
                </a:solidFill>
                <a:latin typeface="Times New Roman" panose="02020603050405020304" pitchFamily="18" charset="0"/>
                <a:cs typeface="Times New Roman" panose="02020603050405020304" pitchFamily="18" charset="0"/>
              </a:rPr>
              <a:t>, а на війну відправився у 18 років – відразу після Майдану і Революції Гідності. Встиг повоювати за </a:t>
            </a:r>
            <a:r>
              <a:rPr lang="uk-UA" sz="1600" dirty="0" err="1">
                <a:solidFill>
                  <a:schemeClr val="tx1"/>
                </a:solidFill>
                <a:latin typeface="Times New Roman" panose="02020603050405020304" pitchFamily="18" charset="0"/>
                <a:cs typeface="Times New Roman" panose="02020603050405020304" pitchFamily="18" charset="0"/>
              </a:rPr>
              <a:t>Покровськ</a:t>
            </a:r>
            <a:r>
              <a:rPr lang="uk-UA" sz="1600" dirty="0">
                <a:solidFill>
                  <a:schemeClr val="tx1"/>
                </a:solidFill>
                <a:latin typeface="Times New Roman" panose="02020603050405020304" pitchFamily="18" charset="0"/>
                <a:cs typeface="Times New Roman" panose="02020603050405020304" pitchFamily="18" charset="0"/>
              </a:rPr>
              <a:t>, Піски, </a:t>
            </a:r>
            <a:r>
              <a:rPr lang="uk-UA" sz="1600" dirty="0" err="1">
                <a:solidFill>
                  <a:schemeClr val="tx1"/>
                </a:solidFill>
                <a:latin typeface="Times New Roman" panose="02020603050405020304" pitchFamily="18" charset="0"/>
                <a:cs typeface="Times New Roman" panose="02020603050405020304" pitchFamily="18" charset="0"/>
              </a:rPr>
              <a:t>Савур</a:t>
            </a:r>
            <a:r>
              <a:rPr lang="uk-UA" sz="1600" dirty="0">
                <a:solidFill>
                  <a:schemeClr val="tx1"/>
                </a:solidFill>
                <a:latin typeface="Times New Roman" panose="02020603050405020304" pitchFamily="18" charset="0"/>
                <a:cs typeface="Times New Roman" panose="02020603050405020304" pitchFamily="18" charset="0"/>
              </a:rPr>
              <a:t>-Могилу, отримав важке поранення від танкового обстрілу. У 21 рік Дмитро став наймолодшим командиром роти очоливши 1 штурмову роту ДУК «Правий Сектор». </a:t>
            </a:r>
          </a:p>
          <a:p>
            <a:pPr algn="just"/>
            <a:r>
              <a:rPr lang="uk-UA" sz="1600" dirty="0">
                <a:solidFill>
                  <a:schemeClr val="tx1"/>
                </a:solidFill>
                <a:latin typeface="Times New Roman" panose="02020603050405020304" pitchFamily="18" charset="0"/>
                <a:cs typeface="Times New Roman" panose="02020603050405020304" pitchFamily="18" charset="0"/>
              </a:rPr>
              <a:t>У 2021 році Президент України Володимир Зеленський нагородив </a:t>
            </a:r>
            <a:r>
              <a:rPr lang="uk-UA" sz="1600" dirty="0" err="1">
                <a:solidFill>
                  <a:schemeClr val="tx1"/>
                </a:solidFill>
                <a:latin typeface="Times New Roman" panose="02020603050405020304" pitchFamily="18" charset="0"/>
                <a:cs typeface="Times New Roman" panose="02020603050405020304" pitchFamily="18" charset="0"/>
              </a:rPr>
              <a:t>Коцюбайло</a:t>
            </a:r>
            <a:r>
              <a:rPr lang="uk-UA" sz="1600" dirty="0">
                <a:solidFill>
                  <a:schemeClr val="tx1"/>
                </a:solidFill>
                <a:latin typeface="Times New Roman" panose="02020603050405020304" pitchFamily="18" charset="0"/>
                <a:cs typeface="Times New Roman" panose="02020603050405020304" pitchFamily="18" charset="0"/>
              </a:rPr>
              <a:t> званням Героя України з врученням ордену «Золота Зірка» за особисту мужність, виявлену у захисті державного суверенітету та територіальної цілісності України.</a:t>
            </a:r>
          </a:p>
          <a:p>
            <a:pPr algn="just"/>
            <a:r>
              <a:rPr lang="uk-UA" sz="1600" dirty="0">
                <a:solidFill>
                  <a:schemeClr val="tx1"/>
                </a:solidFill>
                <a:latin typeface="Times New Roman" panose="02020603050405020304" pitchFamily="18" charset="0"/>
                <a:cs typeface="Times New Roman" panose="02020603050405020304" pitchFamily="18" charset="0"/>
              </a:rPr>
              <a:t>Легендарний Герой України Дмитро </a:t>
            </a:r>
            <a:r>
              <a:rPr lang="uk-UA" sz="1600" dirty="0" err="1">
                <a:solidFill>
                  <a:schemeClr val="tx1"/>
                </a:solidFill>
                <a:latin typeface="Times New Roman" panose="02020603050405020304" pitchFamily="18" charset="0"/>
                <a:cs typeface="Times New Roman" panose="02020603050405020304" pitchFamily="18" charset="0"/>
              </a:rPr>
              <a:t>Коцюбайло</a:t>
            </a:r>
            <a:r>
              <a:rPr lang="uk-UA" sz="1600" dirty="0">
                <a:solidFill>
                  <a:schemeClr val="tx1"/>
                </a:solidFill>
                <a:latin typeface="Times New Roman" panose="02020603050405020304" pitchFamily="18" charset="0"/>
                <a:cs typeface="Times New Roman" panose="02020603050405020304" pitchFamily="18" charset="0"/>
              </a:rPr>
              <a:t> із позивним «Да Вінчі» загинув під Бахмутом 7 березня 2023 року під час ворожого обстрілу. </a:t>
            </a:r>
          </a:p>
          <a:p>
            <a:pPr algn="just"/>
            <a:r>
              <a:rPr lang="uk-UA" sz="1600" dirty="0">
                <a:solidFill>
                  <a:schemeClr val="tx1"/>
                </a:solidFill>
                <a:latin typeface="Times New Roman" panose="02020603050405020304" pitchFamily="18" charset="0"/>
                <a:cs typeface="Times New Roman" panose="02020603050405020304" pitchFamily="18" charset="0"/>
              </a:rPr>
              <a:t>Він став першим добровольцем, який  пожиттєво отримав звання Героя України.</a:t>
            </a:r>
            <a:endParaRPr lang="LID4096" sz="1600" dirty="0">
              <a:solidFill>
                <a:schemeClr val="tx1"/>
              </a:solidFill>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3079" name="Picture 7" descr="undefined">
            <a:extLst>
              <a:ext uri="{FF2B5EF4-FFF2-40B4-BE49-F238E27FC236}">
                <a16:creationId xmlns:a16="http://schemas.microsoft.com/office/drawing/2014/main" id="{1DF6DFF9-75D6-4C85-8A46-D4663B869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665" y="1624712"/>
            <a:ext cx="3611273" cy="5164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270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1459091" y="53531"/>
            <a:ext cx="7772400" cy="1470025"/>
          </a:xfrm>
        </p:spPr>
        <p:txBody>
          <a:bodyPr>
            <a:noAutofit/>
          </a:bodyPr>
          <a:lstStyle/>
          <a:p>
            <a:pPr algn="ct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ГЕРОЇЧНІ ДОБРОВОЛЬЦІ</a:t>
            </a: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ОЛЕКСАНДР МАЦІЄВСЬКИЙ</a:t>
            </a: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Подзаголовок 1">
            <a:extLst>
              <a:ext uri="{FF2B5EF4-FFF2-40B4-BE49-F238E27FC236}">
                <a16:creationId xmlns:a16="http://schemas.microsoft.com/office/drawing/2014/main" id="{2295FB4F-219B-4D3C-B54B-24181DCBE74F}"/>
              </a:ext>
            </a:extLst>
          </p:cNvPr>
          <p:cNvSpPr>
            <a:spLocks noGrp="1"/>
          </p:cNvSpPr>
          <p:nvPr>
            <p:ph type="subTitle" idx="1"/>
          </p:nvPr>
        </p:nvSpPr>
        <p:spPr>
          <a:xfrm>
            <a:off x="5088262" y="1088926"/>
            <a:ext cx="4032359" cy="5878388"/>
          </a:xfrm>
        </p:spPr>
        <p:txBody>
          <a:bodyPr>
            <a:normAutofit fontScale="77500" lnSpcReduction="20000"/>
          </a:bodyPr>
          <a:lstStyle/>
          <a:p>
            <a:pPr algn="just"/>
            <a:r>
              <a:rPr lang="uk-UA" sz="1600" dirty="0">
                <a:solidFill>
                  <a:schemeClr val="tx1"/>
                </a:solidFill>
                <a:latin typeface="Times New Roman" panose="02020603050405020304" pitchFamily="18" charset="0"/>
                <a:cs typeface="Times New Roman" panose="02020603050405020304" pitchFamily="18" charset="0"/>
              </a:rPr>
              <a:t>Народився 10 травня 1980 року в місті Кишинів Молдавської РСР. У 1997 році закінчив школу. Потім вступив у технікум, після закінчення якого отримав диплом електромонтажника.</a:t>
            </a:r>
          </a:p>
          <a:p>
            <a:pPr algn="just"/>
            <a:r>
              <a:rPr lang="uk-UA" sz="1600" dirty="0">
                <a:solidFill>
                  <a:schemeClr val="tx1"/>
                </a:solidFill>
                <a:latin typeface="Times New Roman" panose="02020603050405020304" pitchFamily="18" charset="0"/>
                <a:cs typeface="Times New Roman" panose="02020603050405020304" pitchFamily="18" charset="0"/>
              </a:rPr>
              <a:t>У 2008 році Олександр з дружиною та сином переїхав із родиною до України, до міста Ніжин, Чернігівської області. Тут працював за спеціальністю.</a:t>
            </a:r>
          </a:p>
          <a:p>
            <a:pPr algn="just"/>
            <a:r>
              <a:rPr lang="uk-UA" sz="1600" dirty="0">
                <a:solidFill>
                  <a:schemeClr val="tx1"/>
                </a:solidFill>
                <a:latin typeface="Times New Roman" panose="02020603050405020304" pitchFamily="18" charset="0"/>
                <a:cs typeface="Times New Roman" panose="02020603050405020304" pitchFamily="18" charset="0"/>
              </a:rPr>
              <a:t>З першого дня повномасштабного російського вторгнення в Україну, 24 лютого 2022 року, пішов до Ніжинського ТЦК та СП, але не зміг відразу потрапити до війська. Він допомагав споруджувати укріплення, вартував на блокпосту, готував пляшки з запалювальною сумішшю і знову звертався до збірного пункту.</a:t>
            </a:r>
          </a:p>
          <a:p>
            <a:pPr algn="just"/>
            <a:r>
              <a:rPr lang="uk-UA" sz="1600" dirty="0">
                <a:solidFill>
                  <a:schemeClr val="tx1"/>
                </a:solidFill>
                <a:latin typeface="Times New Roman" panose="02020603050405020304" pitchFamily="18" charset="0"/>
                <a:cs typeface="Times New Roman" panose="02020603050405020304" pitchFamily="18" charset="0"/>
              </a:rPr>
              <a:t>11 березня його зарахували до 163 </a:t>
            </a:r>
            <a:r>
              <a:rPr lang="uk-UA" sz="1600" dirty="0" err="1">
                <a:solidFill>
                  <a:schemeClr val="tx1"/>
                </a:solidFill>
                <a:latin typeface="Times New Roman" panose="02020603050405020304" pitchFamily="18" charset="0"/>
                <a:cs typeface="Times New Roman" panose="02020603050405020304" pitchFamily="18" charset="0"/>
              </a:rPr>
              <a:t>ОБТрО</a:t>
            </a:r>
            <a:r>
              <a:rPr lang="uk-UA" sz="1600" dirty="0">
                <a:solidFill>
                  <a:schemeClr val="tx1"/>
                </a:solidFill>
                <a:latin typeface="Times New Roman" panose="02020603050405020304" pitchFamily="18" charset="0"/>
                <a:cs typeface="Times New Roman" panose="02020603050405020304" pitchFamily="18" charset="0"/>
              </a:rPr>
              <a:t> 119 </a:t>
            </a:r>
            <a:r>
              <a:rPr lang="uk-UA" sz="1600" dirty="0" err="1">
                <a:solidFill>
                  <a:schemeClr val="tx1"/>
                </a:solidFill>
                <a:latin typeface="Times New Roman" panose="02020603050405020304" pitchFamily="18" charset="0"/>
                <a:cs typeface="Times New Roman" panose="02020603050405020304" pitchFamily="18" charset="0"/>
              </a:rPr>
              <a:t>ОБрТрО</a:t>
            </a:r>
            <a:r>
              <a:rPr lang="uk-UA" sz="1600" dirty="0">
                <a:solidFill>
                  <a:schemeClr val="tx1"/>
                </a:solidFill>
                <a:latin typeface="Times New Roman" panose="02020603050405020304" pitchFamily="18" charset="0"/>
                <a:cs typeface="Times New Roman" panose="02020603050405020304" pitchFamily="18" charset="0"/>
              </a:rPr>
              <a:t> Сил </a:t>
            </a:r>
            <a:r>
              <a:rPr lang="uk-UA" sz="1600" dirty="0" err="1">
                <a:solidFill>
                  <a:schemeClr val="tx1"/>
                </a:solidFill>
                <a:latin typeface="Times New Roman" panose="02020603050405020304" pitchFamily="18" charset="0"/>
                <a:cs typeface="Times New Roman" panose="02020603050405020304" pitchFamily="18" charset="0"/>
              </a:rPr>
              <a:t>ТрО</a:t>
            </a:r>
            <a:r>
              <a:rPr lang="uk-UA" sz="1600" dirty="0">
                <a:solidFill>
                  <a:schemeClr val="tx1"/>
                </a:solidFill>
                <a:latin typeface="Times New Roman" panose="02020603050405020304" pitchFamily="18" charset="0"/>
                <a:cs typeface="Times New Roman" panose="02020603050405020304" pitchFamily="18" charset="0"/>
              </a:rPr>
              <a:t> ЗСУ «Північ» (в/ч А7329), який захищав Чернігівщину. Олександр пройшов навчання, його призначили снайпером. У листопаді його підрозділ перекинули в район Бахмуту, де він виконував завдання близько місяця. Згодом підрозділ перевели до району Соледару Донецької області.</a:t>
            </a:r>
          </a:p>
          <a:p>
            <a:pPr algn="just"/>
            <a:r>
              <a:rPr lang="uk-UA" sz="1600" dirty="0">
                <a:solidFill>
                  <a:schemeClr val="tx1"/>
                </a:solidFill>
                <a:latin typeface="Times New Roman" panose="02020603050405020304" pitchFamily="18" charset="0"/>
                <a:cs typeface="Times New Roman" panose="02020603050405020304" pitchFamily="18" charset="0"/>
              </a:rPr>
              <a:t>30 грудня 2022 року роту вогневої підтримки </a:t>
            </a:r>
            <a:r>
              <a:rPr lang="uk-UA" sz="1600" dirty="0" err="1">
                <a:solidFill>
                  <a:schemeClr val="tx1"/>
                </a:solidFill>
                <a:latin typeface="Times New Roman" panose="02020603050405020304" pitchFamily="18" charset="0"/>
                <a:cs typeface="Times New Roman" panose="02020603050405020304" pitchFamily="18" charset="0"/>
              </a:rPr>
              <a:t>Мацієвського</a:t>
            </a:r>
            <a:r>
              <a:rPr lang="uk-UA" sz="1600" dirty="0">
                <a:solidFill>
                  <a:schemeClr val="tx1"/>
                </a:solidFill>
                <a:latin typeface="Times New Roman" panose="02020603050405020304" pitchFamily="18" charset="0"/>
                <a:cs typeface="Times New Roman" panose="02020603050405020304" pitchFamily="18" charset="0"/>
              </a:rPr>
              <a:t> направили в район поблизу села Красна Гора, який уже зайняв противник. За посадою Олександр був снайпером, але в тому бою він був з автоматом. На крайньому фланзі оборони розмістили 5 бійців, включно з </a:t>
            </a:r>
            <a:r>
              <a:rPr lang="uk-UA" sz="1600" dirty="0" err="1">
                <a:solidFill>
                  <a:schemeClr val="tx1"/>
                </a:solidFill>
                <a:latin typeface="Times New Roman" panose="02020603050405020304" pitchFamily="18" charset="0"/>
                <a:cs typeface="Times New Roman" panose="02020603050405020304" pitchFamily="18" charset="0"/>
              </a:rPr>
              <a:t>Мацієвським</a:t>
            </a:r>
            <a:r>
              <a:rPr lang="uk-UA" sz="1600" dirty="0">
                <a:solidFill>
                  <a:schemeClr val="tx1"/>
                </a:solidFill>
                <a:latin typeface="Times New Roman" panose="02020603050405020304" pitchFamily="18" charset="0"/>
                <a:cs typeface="Times New Roman" panose="02020603050405020304" pitchFamily="18" charset="0"/>
              </a:rPr>
              <a:t>. У ході 12-годинного бою рота успішно відбила атаки ворога. Під час бою зв'язок із групою бійців та Олександром </a:t>
            </a:r>
            <a:r>
              <a:rPr lang="uk-UA" sz="1600" dirty="0" err="1">
                <a:solidFill>
                  <a:schemeClr val="tx1"/>
                </a:solidFill>
                <a:latin typeface="Times New Roman" panose="02020603050405020304" pitchFamily="18" charset="0"/>
                <a:cs typeface="Times New Roman" panose="02020603050405020304" pitchFamily="18" charset="0"/>
              </a:rPr>
              <a:t>Мацієвським</a:t>
            </a:r>
            <a:r>
              <a:rPr lang="uk-UA" sz="1600" dirty="0">
                <a:solidFill>
                  <a:schemeClr val="tx1"/>
                </a:solidFill>
                <a:latin typeface="Times New Roman" panose="02020603050405020304" pitchFamily="18" charset="0"/>
                <a:cs typeface="Times New Roman" panose="02020603050405020304" pitchFamily="18" charset="0"/>
              </a:rPr>
              <a:t> втратили. Обставини загибелі </a:t>
            </a:r>
            <a:r>
              <a:rPr lang="uk-UA" sz="1600" dirty="0" err="1">
                <a:solidFill>
                  <a:schemeClr val="tx1"/>
                </a:solidFill>
                <a:latin typeface="Times New Roman" panose="02020603050405020304" pitchFamily="18" charset="0"/>
                <a:cs typeface="Times New Roman" panose="02020603050405020304" pitchFamily="18" charset="0"/>
              </a:rPr>
              <a:t>Мацієвського</a:t>
            </a:r>
            <a:r>
              <a:rPr lang="uk-UA" sz="1600" dirty="0">
                <a:solidFill>
                  <a:schemeClr val="tx1"/>
                </a:solidFill>
                <a:latin typeface="Times New Roman" panose="02020603050405020304" pitchFamily="18" charset="0"/>
                <a:cs typeface="Times New Roman" panose="02020603050405020304" pitchFamily="18" charset="0"/>
              </a:rPr>
              <a:t> певний час були невідомі.</a:t>
            </a:r>
          </a:p>
          <a:p>
            <a:pPr algn="just"/>
            <a:r>
              <a:rPr lang="uk-UA" sz="1600" dirty="0">
                <a:solidFill>
                  <a:schemeClr val="tx1"/>
                </a:solidFill>
                <a:latin typeface="Times New Roman" panose="02020603050405020304" pitchFamily="18" charset="0"/>
                <a:cs typeface="Times New Roman" panose="02020603050405020304" pitchFamily="18" charset="0"/>
              </a:rPr>
              <a:t>30 грудня 2022 року російські окупанти розстріляли українського полоненого за слова «Слава Україні!» </a:t>
            </a:r>
          </a:p>
          <a:p>
            <a:pPr algn="just"/>
            <a:r>
              <a:rPr lang="uk-UA" sz="1600" dirty="0">
                <a:solidFill>
                  <a:schemeClr val="tx1"/>
                </a:solidFill>
                <a:latin typeface="Times New Roman" panose="02020603050405020304" pitchFamily="18" charset="0"/>
                <a:cs typeface="Times New Roman" panose="02020603050405020304" pitchFamily="18" charset="0"/>
              </a:rPr>
              <a:t>У лютому 2023 року тіла </a:t>
            </a:r>
            <a:r>
              <a:rPr lang="uk-UA" sz="1600" dirty="0" err="1">
                <a:solidFill>
                  <a:schemeClr val="tx1"/>
                </a:solidFill>
                <a:latin typeface="Times New Roman" panose="02020603050405020304" pitchFamily="18" charset="0"/>
                <a:cs typeface="Times New Roman" panose="02020603050405020304" pitchFamily="18" charset="0"/>
              </a:rPr>
              <a:t>Мацієвського</a:t>
            </a:r>
            <a:r>
              <a:rPr lang="uk-UA" sz="1600" dirty="0">
                <a:solidFill>
                  <a:schemeClr val="tx1"/>
                </a:solidFill>
                <a:latin typeface="Times New Roman" panose="02020603050405020304" pitchFamily="18" charset="0"/>
                <a:cs typeface="Times New Roman" panose="02020603050405020304" pitchFamily="18" charset="0"/>
              </a:rPr>
              <a:t> та двох його побратимів повернули додому. </a:t>
            </a:r>
          </a:p>
          <a:p>
            <a:pPr algn="just"/>
            <a:r>
              <a:rPr lang="uk-UA" sz="1600" dirty="0">
                <a:solidFill>
                  <a:schemeClr val="tx1"/>
                </a:solidFill>
                <a:latin typeface="Times New Roman" panose="02020603050405020304" pitchFamily="18" charset="0"/>
                <a:cs typeface="Times New Roman" panose="02020603050405020304" pitchFamily="18" charset="0"/>
              </a:rPr>
              <a:t>14 лютого 2023 року </a:t>
            </a:r>
            <a:r>
              <a:rPr lang="uk-UA" sz="1600" dirty="0" err="1">
                <a:solidFill>
                  <a:schemeClr val="tx1"/>
                </a:solidFill>
                <a:latin typeface="Times New Roman" panose="02020603050405020304" pitchFamily="18" charset="0"/>
                <a:cs typeface="Times New Roman" panose="02020603050405020304" pitchFamily="18" charset="0"/>
              </a:rPr>
              <a:t>Мацієвського</a:t>
            </a:r>
            <a:r>
              <a:rPr lang="uk-UA" sz="1600" dirty="0">
                <a:solidFill>
                  <a:schemeClr val="tx1"/>
                </a:solidFill>
                <a:latin typeface="Times New Roman" panose="02020603050405020304" pitchFamily="18" charset="0"/>
                <a:cs typeface="Times New Roman" panose="02020603050405020304" pitchFamily="18" charset="0"/>
              </a:rPr>
              <a:t> поховали в Ніжині. </a:t>
            </a:r>
          </a:p>
          <a:p>
            <a:pPr algn="just"/>
            <a:r>
              <a:rPr lang="uk-UA" sz="1600" dirty="0">
                <a:solidFill>
                  <a:schemeClr val="tx1"/>
                </a:solidFill>
                <a:latin typeface="Times New Roman" panose="02020603050405020304" pitchFamily="18" charset="0"/>
                <a:cs typeface="Times New Roman" panose="02020603050405020304" pitchFamily="18" charset="0"/>
              </a:rPr>
              <a:t>Посмертно вшанований званням «Герой України».</a:t>
            </a:r>
            <a:endParaRPr lang="LID4096" sz="1600" dirty="0">
              <a:solidFill>
                <a:schemeClr val="tx1"/>
              </a:solidFill>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4100" name="Picture 4" descr="Зеленський присвоїв звання Героя України Олександру Мацієвському">
            <a:extLst>
              <a:ext uri="{FF2B5EF4-FFF2-40B4-BE49-F238E27FC236}">
                <a16:creationId xmlns:a16="http://schemas.microsoft.com/office/drawing/2014/main" id="{DD9A1826-35AA-459F-958F-18BEA0D54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051" y="1088926"/>
            <a:ext cx="3288086" cy="554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281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259632" y="148061"/>
            <a:ext cx="8229600" cy="1143000"/>
          </a:xfrm>
        </p:spPr>
        <p:txBody>
          <a:bodyPr>
            <a:noAutofit/>
          </a:bodyPr>
          <a:lstStyle/>
          <a:p>
            <a:pPr algn="ctr"/>
            <a:r>
              <a:rPr lang="uk-UA"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ЗМІЦНЕННЯ ПАТРІОТИЧНОГО ДУХУ </a:t>
            </a:r>
            <a:br>
              <a:rPr lang="uk-UA"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УКРАЇНСЬКОМУ СУСПІЛЬСТВІ ЗАВДЯКИ ДОБРОВОЛЬЦЯМ</a:t>
            </a:r>
          </a:p>
        </p:txBody>
      </p:sp>
      <p:pic>
        <p:nvPicPr>
          <p:cNvPr id="3" name="GI1mmhk_w2YJ7GQDAKbXdcLwUF91bmdjAAAF">
            <a:hlinkClick r:id="" action="ppaction://media"/>
            <a:extLst>
              <a:ext uri="{FF2B5EF4-FFF2-40B4-BE49-F238E27FC236}">
                <a16:creationId xmlns:a16="http://schemas.microsoft.com/office/drawing/2014/main" id="{D4423122-399B-408D-A1F6-B00FF4CC805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7923" y="1439122"/>
            <a:ext cx="7333934" cy="5374254"/>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5"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0" name="Текст 1">
            <a:extLst>
              <a:ext uri="{FF2B5EF4-FFF2-40B4-BE49-F238E27FC236}">
                <a16:creationId xmlns:a16="http://schemas.microsoft.com/office/drawing/2014/main" id="{3105F8B7-9E13-434F-AF5B-32058FEF97F7}"/>
              </a:ext>
            </a:extLst>
          </p:cNvPr>
          <p:cNvSpPr txBox="1">
            <a:spLocks/>
          </p:cNvSpPr>
          <p:nvPr/>
        </p:nvSpPr>
        <p:spPr>
          <a:xfrm>
            <a:off x="1762800" y="1916832"/>
            <a:ext cx="7452320" cy="332869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endParaRPr lang="uk-U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47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a:extLst>
              <a:ext uri="{FF2B5EF4-FFF2-40B4-BE49-F238E27FC236}">
                <a16:creationId xmlns:a16="http://schemas.microsoft.com/office/drawing/2014/main" id="{CE394AD9-12BD-4934-8E3F-7357EAE2E0E2}"/>
              </a:ext>
            </a:extLst>
          </p:cNvPr>
          <p:cNvSpPr>
            <a:spLocks noGrp="1"/>
          </p:cNvSpPr>
          <p:nvPr>
            <p:ph type="subTitle" idx="1"/>
          </p:nvPr>
        </p:nvSpPr>
        <p:spPr/>
        <p:txBody>
          <a:bodyPr/>
          <a:lstStyle/>
          <a:p>
            <a:endParaRPr lang="LID4096"/>
          </a:p>
        </p:txBody>
      </p:sp>
      <p:sp>
        <p:nvSpPr>
          <p:cNvPr id="6" name="Заголовок 5">
            <a:extLst>
              <a:ext uri="{FF2B5EF4-FFF2-40B4-BE49-F238E27FC236}">
                <a16:creationId xmlns:a16="http://schemas.microsoft.com/office/drawing/2014/main" id="{C1B87D52-1C5E-4B43-8609-64A86FA94E06}"/>
              </a:ext>
            </a:extLst>
          </p:cNvPr>
          <p:cNvSpPr>
            <a:spLocks noGrp="1"/>
          </p:cNvSpPr>
          <p:nvPr>
            <p:ph type="ctrTitle"/>
          </p:nvPr>
        </p:nvSpPr>
        <p:spPr/>
        <p:txBody>
          <a:bodyPr/>
          <a:lstStyle/>
          <a:p>
            <a:endParaRPr lang="LID4096"/>
          </a:p>
        </p:txBody>
      </p:sp>
      <p:pic>
        <p:nvPicPr>
          <p:cNvPr id="5126" name="Picture 6" descr="Презентація до уроку &quot; Ми українці: честь і слава незламним!»">
            <a:extLst>
              <a:ext uri="{FF2B5EF4-FFF2-40B4-BE49-F238E27FC236}">
                <a16:creationId xmlns:a16="http://schemas.microsoft.com/office/drawing/2014/main" id="{48C044B8-80F4-4CEB-8B88-E101945A2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6"/>
            <a:ext cx="9179446" cy="68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42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115615" y="-171400"/>
            <a:ext cx="8229600" cy="1143000"/>
          </a:xfrm>
        </p:spPr>
        <p:txBody>
          <a:bodyPr>
            <a:normAutofit/>
          </a:bodyPr>
          <a:lstStyle/>
          <a:p>
            <a:r>
              <a:rPr lang="ru-RU"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УКРАЇНСЬКІ СІЧОВІ СТРІЛЬЦІ</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3" name="Заголовок 8">
            <a:extLst>
              <a:ext uri="{FF2B5EF4-FFF2-40B4-BE49-F238E27FC236}">
                <a16:creationId xmlns:a16="http://schemas.microsoft.com/office/drawing/2014/main" id="{8F9346C3-64F6-4B64-9771-455BE039E7B5}"/>
              </a:ext>
            </a:extLst>
          </p:cNvPr>
          <p:cNvSpPr txBox="1">
            <a:spLocks/>
          </p:cNvSpPr>
          <p:nvPr/>
        </p:nvSpPr>
        <p:spPr>
          <a:xfrm>
            <a:off x="1619672" y="3645025"/>
            <a:ext cx="7510481" cy="2808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uk-UA" sz="1400" dirty="0">
                <a:latin typeface="Times New Roman" panose="02020603050405020304" pitchFamily="18" charset="0"/>
                <a:cs typeface="Times New Roman" panose="02020603050405020304" pitchFamily="18" charset="0"/>
              </a:rPr>
              <a:t>Зібрані з ініціативи українських діячів Галичини 18 березня 1913 р. збори проголосили створення українського військового товариства «Січові стрільці». Головним отаманом «Січових стрільців» було обрано доктора Володимира </a:t>
            </a:r>
            <a:r>
              <a:rPr lang="uk-UA" sz="1400" dirty="0" err="1">
                <a:latin typeface="Times New Roman" panose="02020603050405020304" pitchFamily="18" charset="0"/>
                <a:cs typeface="Times New Roman" panose="02020603050405020304" pitchFamily="18" charset="0"/>
              </a:rPr>
              <a:t>Старосольського</a:t>
            </a:r>
            <a:r>
              <a:rPr lang="uk-UA" sz="1400" dirty="0">
                <a:latin typeface="Times New Roman" panose="02020603050405020304" pitchFamily="18" charset="0"/>
                <a:cs typeface="Times New Roman" panose="02020603050405020304" pitchFamily="18" charset="0"/>
              </a:rPr>
              <a:t>, його заступником — осавулом — Дмитра </a:t>
            </a:r>
            <a:r>
              <a:rPr lang="uk-UA" sz="1400" dirty="0" err="1">
                <a:latin typeface="Times New Roman" panose="02020603050405020304" pitchFamily="18" charset="0"/>
                <a:cs typeface="Times New Roman" panose="02020603050405020304" pitchFamily="18" charset="0"/>
              </a:rPr>
              <a:t>Катамая</a:t>
            </a:r>
            <a:r>
              <a:rPr lang="uk-UA" sz="1400" dirty="0">
                <a:latin typeface="Times New Roman" panose="02020603050405020304" pitchFamily="18" charset="0"/>
                <a:cs typeface="Times New Roman" panose="02020603050405020304" pitchFamily="18" charset="0"/>
              </a:rPr>
              <a:t>.</a:t>
            </a:r>
          </a:p>
          <a:p>
            <a:pPr algn="just"/>
            <a:r>
              <a:rPr lang="uk-UA" sz="1400" dirty="0">
                <a:latin typeface="Times New Roman" panose="02020603050405020304" pitchFamily="18" charset="0"/>
                <a:cs typeface="Times New Roman" panose="02020603050405020304" pitchFamily="18" charset="0"/>
              </a:rPr>
              <a:t>У перші місяці після зборів стрілецькі товариства швидко поширилися по усій Галичині. Найперше вони утворилися у Бориславі (керівники — Клим </a:t>
            </a:r>
            <a:r>
              <a:rPr lang="uk-UA" sz="1400" dirty="0" err="1">
                <a:latin typeface="Times New Roman" panose="02020603050405020304" pitchFamily="18" charset="0"/>
                <a:cs typeface="Times New Roman" panose="02020603050405020304" pitchFamily="18" charset="0"/>
              </a:rPr>
              <a:t>Гутковський</a:t>
            </a:r>
            <a:r>
              <a:rPr lang="uk-UA" sz="1400" dirty="0">
                <a:latin typeface="Times New Roman" panose="02020603050405020304" pitchFamily="18" charset="0"/>
                <a:cs typeface="Times New Roman" panose="02020603050405020304" pitchFamily="18" charset="0"/>
              </a:rPr>
              <a:t>, Левко Лепкий, Пилип Левицький), Сокалі (керівники — Осип Демчук, Осип Семенюк), Яворові (керівник — Роман </a:t>
            </a:r>
            <a:r>
              <a:rPr lang="uk-UA" sz="1400" dirty="0" err="1">
                <a:latin typeface="Times New Roman" panose="02020603050405020304" pitchFamily="18" charset="0"/>
                <a:cs typeface="Times New Roman" panose="02020603050405020304" pitchFamily="18" charset="0"/>
              </a:rPr>
              <a:t>Харамбура</a:t>
            </a:r>
            <a:r>
              <a:rPr lang="uk-UA" sz="1400" dirty="0">
                <a:latin typeface="Times New Roman" panose="02020603050405020304" pitchFamily="18" charset="0"/>
                <a:cs typeface="Times New Roman" panose="02020603050405020304" pitchFamily="18" charset="0"/>
              </a:rPr>
              <a:t>), Ясениці </a:t>
            </a:r>
            <a:r>
              <a:rPr lang="uk-UA" sz="1400" dirty="0" err="1">
                <a:latin typeface="Times New Roman" panose="02020603050405020304" pitchFamily="18" charset="0"/>
                <a:cs typeface="Times New Roman" panose="02020603050405020304" pitchFamily="18" charset="0"/>
              </a:rPr>
              <a:t>Сільній</a:t>
            </a:r>
            <a:r>
              <a:rPr lang="uk-UA" sz="1400" dirty="0">
                <a:latin typeface="Times New Roman" panose="02020603050405020304" pitchFamily="18" charset="0"/>
                <a:cs typeface="Times New Roman" panose="02020603050405020304" pitchFamily="18" charset="0"/>
              </a:rPr>
              <a:t> (керівник — Григорій Коссак). Активно працювали у новостворених товариствах Михайло Волошин, Степан Рудницький, Володимир </a:t>
            </a:r>
            <a:r>
              <a:rPr lang="uk-UA" sz="1400" dirty="0" err="1">
                <a:latin typeface="Times New Roman" panose="02020603050405020304" pitchFamily="18" charset="0"/>
                <a:cs typeface="Times New Roman" panose="02020603050405020304" pitchFamily="18" charset="0"/>
              </a:rPr>
              <a:t>Кучабський</a:t>
            </a:r>
            <a:r>
              <a:rPr lang="uk-UA" sz="1400" dirty="0">
                <a:latin typeface="Times New Roman" panose="02020603050405020304" pitchFamily="18" charset="0"/>
                <a:cs typeface="Times New Roman" panose="02020603050405020304" pitchFamily="18" charset="0"/>
              </a:rPr>
              <a:t>, Дмитро Вітовський. За короткий час було організовано стрілецькі чоти, сотні, курені, фахові офіцерські школи, близько 50 товариств «Січових стрільців».</a:t>
            </a:r>
          </a:p>
          <a:p>
            <a:pPr algn="just"/>
            <a:r>
              <a:rPr lang="uk-UA" sz="1400" dirty="0">
                <a:latin typeface="Times New Roman" panose="02020603050405020304" pitchFamily="18" charset="0"/>
                <a:cs typeface="Times New Roman" panose="02020603050405020304" pitchFamily="18" charset="0"/>
              </a:rPr>
              <a:t>Товариство «Січові стрільці» придбало 100 карабінів і проводило навчання в передмістях Львова. Генеральна старшина визначила пріоритетними такі статті витрат у січових осередках: придбання зброї (</a:t>
            </a:r>
            <a:r>
              <a:rPr lang="uk-UA" sz="1400" dirty="0" err="1">
                <a:latin typeface="Times New Roman" panose="02020603050405020304" pitchFamily="18" charset="0"/>
                <a:cs typeface="Times New Roman" panose="02020603050405020304" pitchFamily="18" charset="0"/>
              </a:rPr>
              <a:t>манліхерівський</a:t>
            </a:r>
            <a:r>
              <a:rPr lang="uk-UA" sz="1400" dirty="0">
                <a:latin typeface="Times New Roman" panose="02020603050405020304" pitchFamily="18" charset="0"/>
                <a:cs typeface="Times New Roman" panose="02020603050405020304" pitchFamily="18" charset="0"/>
              </a:rPr>
              <a:t> карабін з пристроєм до кімнатної стрільби та 2000 кімнатних набоїв), забезпечення інструкціями та підручниками з військової справи.</a:t>
            </a:r>
          </a:p>
          <a:p>
            <a:pPr algn="just"/>
            <a:endParaRPr lang="ru-RU" sz="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descr="undefined">
            <a:extLst>
              <a:ext uri="{FF2B5EF4-FFF2-40B4-BE49-F238E27FC236}">
                <a16:creationId xmlns:a16="http://schemas.microsoft.com/office/drawing/2014/main" id="{92F6124E-98BD-46A8-B1F8-3366D79285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9" t="12587" r="5136" b="4467"/>
          <a:stretch/>
        </p:blipFill>
        <p:spPr bwMode="auto">
          <a:xfrm>
            <a:off x="2074638" y="692696"/>
            <a:ext cx="6311553"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272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259632" y="-171400"/>
            <a:ext cx="8229600" cy="1143000"/>
          </a:xfrm>
        </p:spPr>
        <p:txBody>
          <a:bodyPr>
            <a:normAutofit/>
          </a:bodyPr>
          <a:lstStyle/>
          <a:p>
            <a:r>
              <a:rPr lang="ru-RU"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УКРАЇНСЬКІ СІЧОВІ СТРІЛЬЦІ</a:t>
            </a:r>
          </a:p>
        </p:txBody>
      </p:sp>
      <p:pic>
        <p:nvPicPr>
          <p:cNvPr id="2050" name="Picture 2" descr="Українські січові стрільці — Вікіпедія">
            <a:extLst>
              <a:ext uri="{FF2B5EF4-FFF2-40B4-BE49-F238E27FC236}">
                <a16:creationId xmlns:a16="http://schemas.microsoft.com/office/drawing/2014/main" id="{84D275F7-7AB1-45E4-87B5-95EAFB1E20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3365" y="5248155"/>
            <a:ext cx="1355849" cy="1499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3" name="Заголовок 8">
            <a:extLst>
              <a:ext uri="{FF2B5EF4-FFF2-40B4-BE49-F238E27FC236}">
                <a16:creationId xmlns:a16="http://schemas.microsoft.com/office/drawing/2014/main" id="{8F9346C3-64F6-4B64-9771-455BE039E7B5}"/>
              </a:ext>
            </a:extLst>
          </p:cNvPr>
          <p:cNvSpPr txBox="1">
            <a:spLocks/>
          </p:cNvSpPr>
          <p:nvPr/>
        </p:nvSpPr>
        <p:spPr>
          <a:xfrm>
            <a:off x="3039214" y="5142122"/>
            <a:ext cx="6120679" cy="1605898"/>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uk-UA" sz="1600" dirty="0">
                <a:latin typeface="Times New Roman" panose="02020603050405020304" pitchFamily="18" charset="0"/>
                <a:cs typeface="Times New Roman" panose="02020603050405020304" pitchFamily="18" charset="0"/>
              </a:rPr>
              <a:t>Свідченням великої ролі «Стрілецьких Січей» у </a:t>
            </a:r>
            <a:r>
              <a:rPr lang="uk-UA" sz="1600" dirty="0" err="1">
                <a:latin typeface="Times New Roman" panose="02020603050405020304" pitchFamily="18" charset="0"/>
                <a:cs typeface="Times New Roman" panose="02020603050405020304" pitchFamily="18" charset="0"/>
              </a:rPr>
              <a:t>військовопідготовчому</a:t>
            </a:r>
            <a:r>
              <a:rPr lang="uk-UA" sz="1600" dirty="0">
                <a:latin typeface="Times New Roman" panose="02020603050405020304" pitchFamily="18" charset="0"/>
                <a:cs typeface="Times New Roman" panose="02020603050405020304" pitchFamily="18" charset="0"/>
              </a:rPr>
              <a:t> вихованні західноукраїнської молоді та її залучення до стрілецької справи є факт наявності серед січових стрільців вихованців організації: Д. Вітовського, Романа Дашкевича, І. </a:t>
            </a:r>
            <a:r>
              <a:rPr lang="uk-UA" sz="1600" dirty="0" err="1">
                <a:latin typeface="Times New Roman" panose="02020603050405020304" pitchFamily="18" charset="0"/>
                <a:cs typeface="Times New Roman" panose="02020603050405020304" pitchFamily="18" charset="0"/>
              </a:rPr>
              <a:t>Чупрея</a:t>
            </a:r>
            <a:r>
              <a:rPr lang="uk-UA" sz="1600" dirty="0">
                <a:latin typeface="Times New Roman" panose="02020603050405020304" pitchFamily="18" charset="0"/>
                <a:cs typeface="Times New Roman" panose="02020603050405020304" pitchFamily="18" charset="0"/>
              </a:rPr>
              <a:t>, Михайла </a:t>
            </a:r>
            <a:r>
              <a:rPr lang="uk-UA" sz="1600" dirty="0" err="1">
                <a:latin typeface="Times New Roman" panose="02020603050405020304" pitchFamily="18" charset="0"/>
                <a:cs typeface="Times New Roman" panose="02020603050405020304" pitchFamily="18" charset="0"/>
              </a:rPr>
              <a:t>Галущинського</a:t>
            </a:r>
            <a:r>
              <a:rPr lang="uk-UA" sz="1600" dirty="0">
                <a:latin typeface="Times New Roman" panose="02020603050405020304" pitchFamily="18" charset="0"/>
                <a:cs typeface="Times New Roman" panose="02020603050405020304" pitchFamily="18" charset="0"/>
              </a:rPr>
              <a:t>,  О. Демчука, О. Семенюка, Миколи </a:t>
            </a:r>
            <a:r>
              <a:rPr lang="uk-UA" sz="1600" dirty="0" err="1">
                <a:latin typeface="Times New Roman" panose="02020603050405020304" pitchFamily="18" charset="0"/>
                <a:cs typeface="Times New Roman" panose="02020603050405020304" pitchFamily="18" charset="0"/>
              </a:rPr>
              <a:t>Угрина</a:t>
            </a:r>
            <a:r>
              <a:rPr lang="uk-UA" sz="1600" dirty="0">
                <a:latin typeface="Times New Roman" panose="02020603050405020304" pitchFamily="18" charset="0"/>
                <a:cs typeface="Times New Roman" panose="02020603050405020304" pitchFamily="18" charset="0"/>
              </a:rPr>
              <a:t>-Безгрішного, Левка Лепкого, Олени Степанів, Ольги Басараб-Левицької,                                               М. Бачинського, Ганни Дмитерко, П. </a:t>
            </a:r>
            <a:r>
              <a:rPr lang="uk-UA" sz="1600" dirty="0" err="1">
                <a:latin typeface="Times New Roman" panose="02020603050405020304" pitchFamily="18" charset="0"/>
                <a:cs typeface="Times New Roman" panose="02020603050405020304" pitchFamily="18" charset="0"/>
              </a:rPr>
              <a:t>Михайлишин</a:t>
            </a:r>
            <a:r>
              <a:rPr lang="uk-UA" sz="1600" dirty="0">
                <a:latin typeface="Times New Roman" panose="02020603050405020304" pitchFamily="18" charset="0"/>
                <a:cs typeface="Times New Roman" panose="02020603050405020304" pitchFamily="18" charset="0"/>
              </a:rPr>
              <a:t>.</a:t>
            </a:r>
            <a:endParaRPr lang="ru-RU" sz="7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126" name="Picture 6">
            <a:extLst>
              <a:ext uri="{FF2B5EF4-FFF2-40B4-BE49-F238E27FC236}">
                <a16:creationId xmlns:a16="http://schemas.microsoft.com/office/drawing/2014/main" id="{F33164FA-4DE9-4849-A6B4-2BB93CE2D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1862" y="692696"/>
            <a:ext cx="7425140" cy="4320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608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115615" y="-171400"/>
            <a:ext cx="8229600" cy="1143000"/>
          </a:xfrm>
        </p:spPr>
        <p:txBody>
          <a:bodyPr>
            <a:normAutofit/>
          </a:bodyPr>
          <a:lstStyle/>
          <a:p>
            <a:r>
              <a:rPr lang="ru-RU"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УКРАЇНСЬКІ СІЧОВІ СТРІЛЬЦІ</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3" name="Заголовок 8">
            <a:extLst>
              <a:ext uri="{FF2B5EF4-FFF2-40B4-BE49-F238E27FC236}">
                <a16:creationId xmlns:a16="http://schemas.microsoft.com/office/drawing/2014/main" id="{8F9346C3-64F6-4B64-9771-455BE039E7B5}"/>
              </a:ext>
            </a:extLst>
          </p:cNvPr>
          <p:cNvSpPr txBox="1">
            <a:spLocks/>
          </p:cNvSpPr>
          <p:nvPr/>
        </p:nvSpPr>
        <p:spPr>
          <a:xfrm>
            <a:off x="4103009" y="1916832"/>
            <a:ext cx="4846185" cy="2808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ru-RU" sz="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92B71E4F-3C37-4DBB-8631-92383B52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545" y="836712"/>
            <a:ext cx="2544472" cy="3791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Українські січові стрільці — Вікіпедія">
            <a:extLst>
              <a:ext uri="{FF2B5EF4-FFF2-40B4-BE49-F238E27FC236}">
                <a16:creationId xmlns:a16="http://schemas.microsoft.com/office/drawing/2014/main" id="{103B4623-0984-445D-9C1D-EB03472C31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642" y="4802938"/>
            <a:ext cx="1886488" cy="2021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948A0E62-C009-4D94-8D75-B7FB746CE3A2}"/>
              </a:ext>
            </a:extLst>
          </p:cNvPr>
          <p:cNvSpPr/>
          <p:nvPr/>
        </p:nvSpPr>
        <p:spPr>
          <a:xfrm>
            <a:off x="4250017" y="836712"/>
            <a:ext cx="4760311" cy="5632311"/>
          </a:xfrm>
          <a:prstGeom prst="rect">
            <a:avLst/>
          </a:prstGeom>
        </p:spPr>
        <p:txBody>
          <a:bodyPr wrap="square">
            <a:spAutoFit/>
          </a:bodyPr>
          <a:lstStyle/>
          <a:p>
            <a:pPr algn="just"/>
            <a:r>
              <a:rPr lang="uk-UA" dirty="0">
                <a:solidFill>
                  <a:srgbClr val="202122"/>
                </a:solidFill>
                <a:latin typeface="Times New Roman" panose="02020603050405020304" pitchFamily="18" charset="0"/>
                <a:cs typeface="Times New Roman" panose="02020603050405020304" pitchFamily="18" charset="0"/>
              </a:rPr>
              <a:t>Перший курінь УСС очолив </a:t>
            </a:r>
            <a:r>
              <a:rPr lang="uk-UA" dirty="0" err="1">
                <a:solidFill>
                  <a:srgbClr val="202122"/>
                </a:solidFill>
                <a:latin typeface="Times New Roman" panose="02020603050405020304" pitchFamily="18" charset="0"/>
                <a:cs typeface="Times New Roman" panose="02020603050405020304" pitchFamily="18" charset="0"/>
              </a:rPr>
              <a:t>підстаршина</a:t>
            </a:r>
            <a:r>
              <a:rPr lang="uk-UA" dirty="0">
                <a:solidFill>
                  <a:srgbClr val="202122"/>
                </a:solidFill>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Дмитро Вітовський</a:t>
            </a:r>
            <a:r>
              <a:rPr lang="uk-UA" dirty="0">
                <a:solidFill>
                  <a:srgbClr val="202122"/>
                </a:solidFill>
                <a:latin typeface="Times New Roman" panose="02020603050405020304" pitchFamily="18" charset="0"/>
                <a:cs typeface="Times New Roman" panose="02020603050405020304" pitchFamily="18" charset="0"/>
              </a:rPr>
              <a:t>. Видатними старшинами «</a:t>
            </a:r>
            <a:r>
              <a:rPr lang="uk-UA" dirty="0" err="1">
                <a:solidFill>
                  <a:srgbClr val="202122"/>
                </a:solidFill>
                <a:latin typeface="Times New Roman" panose="02020603050405020304" pitchFamily="18" charset="0"/>
                <a:cs typeface="Times New Roman" panose="02020603050405020304" pitchFamily="18" charset="0"/>
              </a:rPr>
              <a:t>усусів</a:t>
            </a:r>
            <a:r>
              <a:rPr lang="uk-UA" dirty="0">
                <a:solidFill>
                  <a:srgbClr val="202122"/>
                </a:solidFill>
                <a:latin typeface="Times New Roman" panose="02020603050405020304" pitchFamily="18" charset="0"/>
                <a:cs typeface="Times New Roman" panose="02020603050405020304" pitchFamily="18" charset="0"/>
              </a:rPr>
              <a:t>» були М. Баран, Г. Коссак, Я. </a:t>
            </a:r>
            <a:r>
              <a:rPr lang="uk-UA" dirty="0" err="1">
                <a:solidFill>
                  <a:srgbClr val="202122"/>
                </a:solidFill>
                <a:latin typeface="Times New Roman" panose="02020603050405020304" pitchFamily="18" charset="0"/>
                <a:cs typeface="Times New Roman" panose="02020603050405020304" pitchFamily="18" charset="0"/>
              </a:rPr>
              <a:t>Струхманчук</a:t>
            </a:r>
            <a:r>
              <a:rPr lang="uk-UA" dirty="0">
                <a:solidFill>
                  <a:srgbClr val="202122"/>
                </a:solidFill>
                <a:latin typeface="Times New Roman" panose="02020603050405020304" pitchFamily="18" charset="0"/>
                <a:cs typeface="Times New Roman" panose="02020603050405020304" pitchFamily="18" charset="0"/>
              </a:rPr>
              <a:t>, Т. </a:t>
            </a:r>
            <a:r>
              <a:rPr lang="uk-UA" dirty="0" err="1">
                <a:solidFill>
                  <a:srgbClr val="202122"/>
                </a:solidFill>
                <a:latin typeface="Times New Roman" panose="02020603050405020304" pitchFamily="18" charset="0"/>
                <a:cs typeface="Times New Roman" panose="02020603050405020304" pitchFamily="18" charset="0"/>
              </a:rPr>
              <a:t>Рожанковський</a:t>
            </a:r>
            <a:r>
              <a:rPr lang="uk-UA" dirty="0">
                <a:solidFill>
                  <a:srgbClr val="202122"/>
                </a:solidFill>
                <a:latin typeface="Times New Roman" panose="02020603050405020304" pitchFamily="18" charset="0"/>
                <a:cs typeface="Times New Roman" panose="02020603050405020304" pitchFamily="18" charset="0"/>
              </a:rPr>
              <a:t>. Спочатку лікарем був </a:t>
            </a:r>
            <a:r>
              <a:rPr lang="uk-UA" dirty="0">
                <a:latin typeface="Times New Roman" panose="02020603050405020304" pitchFamily="18" charset="0"/>
                <a:cs typeface="Times New Roman" panose="02020603050405020304" pitchFamily="18" charset="0"/>
              </a:rPr>
              <a:t>Іван </a:t>
            </a:r>
            <a:r>
              <a:rPr lang="uk-UA" dirty="0" err="1">
                <a:latin typeface="Times New Roman" panose="02020603050405020304" pitchFamily="18" charset="0"/>
                <a:cs typeface="Times New Roman" panose="02020603050405020304" pitchFamily="18" charset="0"/>
              </a:rPr>
              <a:t>Рихло</a:t>
            </a:r>
            <a:r>
              <a:rPr lang="uk-UA" dirty="0">
                <a:solidFill>
                  <a:srgbClr val="202122"/>
                </a:solidFill>
                <a:latin typeface="Times New Roman" panose="02020603050405020304" pitchFamily="18" charset="0"/>
                <a:cs typeface="Times New Roman" panose="02020603050405020304" pitchFamily="18" charset="0"/>
              </a:rPr>
              <a:t>. Під час боїв у Карпатах лікарем першого куреня УСС працював чех </a:t>
            </a:r>
            <a:r>
              <a:rPr lang="uk-UA" i="1" dirty="0" err="1">
                <a:latin typeface="Times New Roman" panose="02020603050405020304" pitchFamily="18" charset="0"/>
                <a:cs typeface="Times New Roman" panose="02020603050405020304" pitchFamily="18" charset="0"/>
              </a:rPr>
              <a:t>Отакар</a:t>
            </a:r>
            <a:r>
              <a:rPr lang="uk-UA" i="1" dirty="0">
                <a:latin typeface="Times New Roman" panose="02020603050405020304" pitchFamily="18" charset="0"/>
                <a:cs typeface="Times New Roman" panose="02020603050405020304" pitchFamily="18" charset="0"/>
              </a:rPr>
              <a:t> </a:t>
            </a:r>
            <a:r>
              <a:rPr lang="uk-UA" i="1" dirty="0" err="1">
                <a:latin typeface="Times New Roman" panose="02020603050405020304" pitchFamily="18" charset="0"/>
                <a:cs typeface="Times New Roman" panose="02020603050405020304" pitchFamily="18" charset="0"/>
              </a:rPr>
              <a:t>Кралік</a:t>
            </a:r>
            <a:r>
              <a:rPr lang="uk-UA" dirty="0">
                <a:latin typeface="Times New Roman" panose="02020603050405020304" pitchFamily="18" charset="0"/>
                <a:cs typeface="Times New Roman" panose="02020603050405020304" pitchFamily="18" charset="0"/>
              </a:rPr>
              <a:t> </a:t>
            </a:r>
            <a:r>
              <a:rPr lang="uk-UA" dirty="0">
                <a:solidFill>
                  <a:srgbClr val="202122"/>
                </a:solidFill>
                <a:latin typeface="Times New Roman" panose="02020603050405020304" pitchFamily="18" charset="0"/>
                <a:cs typeface="Times New Roman" panose="02020603050405020304" pitchFamily="18" charset="0"/>
              </a:rPr>
              <a:t>(</a:t>
            </a:r>
            <a:r>
              <a:rPr lang="en-US" i="1" dirty="0" err="1">
                <a:solidFill>
                  <a:srgbClr val="202122"/>
                </a:solidFill>
                <a:latin typeface="Times New Roman" panose="02020603050405020304" pitchFamily="18" charset="0"/>
                <a:cs typeface="Times New Roman" panose="02020603050405020304" pitchFamily="18" charset="0"/>
              </a:rPr>
              <a:t>Otakar</a:t>
            </a:r>
            <a:r>
              <a:rPr lang="en-US" i="1" dirty="0">
                <a:solidFill>
                  <a:srgbClr val="202122"/>
                </a:solidFill>
                <a:latin typeface="Times New Roman" panose="02020603050405020304" pitchFamily="18" charset="0"/>
                <a:cs typeface="Times New Roman" panose="02020603050405020304" pitchFamily="18" charset="0"/>
              </a:rPr>
              <a:t> </a:t>
            </a:r>
            <a:r>
              <a:rPr lang="en-US" i="1" dirty="0" err="1">
                <a:solidFill>
                  <a:srgbClr val="202122"/>
                </a:solidFill>
                <a:latin typeface="Times New Roman" panose="02020603050405020304" pitchFamily="18" charset="0"/>
                <a:cs typeface="Times New Roman" panose="02020603050405020304" pitchFamily="18" charset="0"/>
              </a:rPr>
              <a:t>Králík</a:t>
            </a:r>
            <a:r>
              <a:rPr lang="en-US" dirty="0">
                <a:solidFill>
                  <a:srgbClr val="202122"/>
                </a:solidFill>
                <a:latin typeface="Times New Roman" panose="02020603050405020304" pitchFamily="18" charset="0"/>
                <a:cs typeface="Times New Roman" panose="02020603050405020304" pitchFamily="18" charset="0"/>
              </a:rPr>
              <a:t>). </a:t>
            </a:r>
            <a:r>
              <a:rPr lang="uk-UA" dirty="0">
                <a:solidFill>
                  <a:srgbClr val="202122"/>
                </a:solidFill>
                <a:latin typeface="Times New Roman" panose="02020603050405020304" pitchFamily="18" charset="0"/>
                <a:cs typeface="Times New Roman" panose="02020603050405020304" pitchFamily="18" charset="0"/>
              </a:rPr>
              <a:t>Незабаром легіон УСС було перетворено на полк, а при ньому створено кіш — запасну частину, що займалася набором новобранців. 10 червня (28 травня) 1915 в </a:t>
            </a:r>
            <a:r>
              <a:rPr lang="uk-UA" dirty="0">
                <a:latin typeface="Times New Roman" panose="02020603050405020304" pitchFamily="18" charset="0"/>
                <a:cs typeface="Times New Roman" panose="02020603050405020304" pitchFamily="18" charset="0"/>
              </a:rPr>
              <a:t>с. </a:t>
            </a:r>
            <a:r>
              <a:rPr lang="uk-UA" dirty="0" err="1">
                <a:latin typeface="Times New Roman" panose="02020603050405020304" pitchFamily="18" charset="0"/>
                <a:cs typeface="Times New Roman" panose="02020603050405020304" pitchFamily="18" charset="0"/>
              </a:rPr>
              <a:t>Медуха</a:t>
            </a:r>
            <a:r>
              <a:rPr lang="uk-UA" dirty="0">
                <a:latin typeface="Times New Roman" panose="02020603050405020304" pitchFamily="18" charset="0"/>
                <a:cs typeface="Times New Roman" panose="02020603050405020304" pitchFamily="18" charset="0"/>
              </a:rPr>
              <a:t> </a:t>
            </a:r>
            <a:r>
              <a:rPr lang="uk-UA" dirty="0">
                <a:solidFill>
                  <a:srgbClr val="202122"/>
                </a:solidFill>
                <a:latin typeface="Times New Roman" panose="02020603050405020304" pitchFamily="18" charset="0"/>
                <a:cs typeface="Times New Roman" panose="02020603050405020304" pitchFamily="18" charset="0"/>
              </a:rPr>
              <a:t>Галицького повіту, перебуваючи пораненим у російському полоні, помер </a:t>
            </a:r>
            <a:r>
              <a:rPr lang="uk-UA" dirty="0">
                <a:latin typeface="Times New Roman" panose="02020603050405020304" pitchFamily="18" charset="0"/>
                <a:cs typeface="Times New Roman" panose="02020603050405020304" pitchFamily="18" charset="0"/>
              </a:rPr>
              <a:t>Теофіл </a:t>
            </a:r>
            <a:r>
              <a:rPr lang="uk-UA" dirty="0" err="1">
                <a:latin typeface="Times New Roman" panose="02020603050405020304" pitchFamily="18" charset="0"/>
                <a:cs typeface="Times New Roman" panose="02020603050405020304" pitchFamily="18" charset="0"/>
              </a:rPr>
              <a:t>Мелень</a:t>
            </a:r>
            <a:r>
              <a:rPr lang="uk-UA" dirty="0">
                <a:latin typeface="Times New Roman" panose="02020603050405020304" pitchFamily="18" charset="0"/>
                <a:cs typeface="Times New Roman" panose="02020603050405020304" pitchFamily="18" charset="0"/>
              </a:rPr>
              <a:t> </a:t>
            </a:r>
            <a:r>
              <a:rPr lang="uk-UA" dirty="0">
                <a:solidFill>
                  <a:srgbClr val="202122"/>
                </a:solidFill>
                <a:latin typeface="Times New Roman" panose="02020603050405020304" pitchFamily="18" charset="0"/>
                <a:cs typeface="Times New Roman" panose="02020603050405020304" pitchFamily="18" charset="0"/>
              </a:rPr>
              <a:t>(1879 р. н.), член УСДП, редактор партійного органу «Воля», від початку війни — член Головної Української Ради від УСДП та один з організаторів Українських січових стрільців як член її «Бойової управи», рядовий австро-угорської армії, воєнний кореспондент і публіцист.</a:t>
            </a:r>
          </a:p>
        </p:txBody>
      </p:sp>
    </p:spTree>
    <p:extLst>
      <p:ext uri="{BB962C8B-B14F-4D97-AF65-F5344CB8AC3E}">
        <p14:creationId xmlns:p14="http://schemas.microsoft.com/office/powerpoint/2010/main" val="6888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115615" y="-171400"/>
            <a:ext cx="8229600" cy="1143000"/>
          </a:xfrm>
        </p:spPr>
        <p:txBody>
          <a:bodyPr>
            <a:normAutofit/>
          </a:bodyPr>
          <a:lstStyle/>
          <a:p>
            <a:r>
              <a:rPr lang="ru-RU"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УКРАЇНСЬКІ СІЧОВІ СТРІЛЬЦІ</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3" name="Заголовок 8">
            <a:extLst>
              <a:ext uri="{FF2B5EF4-FFF2-40B4-BE49-F238E27FC236}">
                <a16:creationId xmlns:a16="http://schemas.microsoft.com/office/drawing/2014/main" id="{8F9346C3-64F6-4B64-9771-455BE039E7B5}"/>
              </a:ext>
            </a:extLst>
          </p:cNvPr>
          <p:cNvSpPr txBox="1">
            <a:spLocks/>
          </p:cNvSpPr>
          <p:nvPr/>
        </p:nvSpPr>
        <p:spPr>
          <a:xfrm>
            <a:off x="4103009" y="1916832"/>
            <a:ext cx="4846185" cy="2808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ru-RU" sz="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948A0E62-C009-4D94-8D75-B7FB746CE3A2}"/>
              </a:ext>
            </a:extLst>
          </p:cNvPr>
          <p:cNvSpPr/>
          <p:nvPr/>
        </p:nvSpPr>
        <p:spPr>
          <a:xfrm>
            <a:off x="1619673" y="3764846"/>
            <a:ext cx="7524328" cy="3093154"/>
          </a:xfrm>
          <a:prstGeom prst="rect">
            <a:avLst/>
          </a:prstGeom>
        </p:spPr>
        <p:txBody>
          <a:bodyPr wrap="square">
            <a:spAutoFit/>
          </a:bodyPr>
          <a:lstStyle/>
          <a:p>
            <a:pPr algn="just"/>
            <a:r>
              <a:rPr lang="uk-UA" sz="1500" dirty="0">
                <a:latin typeface="Times New Roman" panose="02020603050405020304" pitchFamily="18" charset="0"/>
                <a:cs typeface="Times New Roman" panose="02020603050405020304" pitchFamily="18" charset="0"/>
              </a:rPr>
              <a:t>Уперше бійці УСС взяли участь в оборонних боях із кубанськими козаками російської армії на Борецькому й Ужоцькому перевалах. Після цих битв відбулося доукомплектування УСС українськими селянами із закарпатських сіл. Австрійське командування завжди скеровувало «</a:t>
            </a:r>
            <a:r>
              <a:rPr lang="uk-UA" sz="1500" dirty="0" err="1">
                <a:latin typeface="Times New Roman" panose="02020603050405020304" pitchFamily="18" charset="0"/>
                <a:cs typeface="Times New Roman" panose="02020603050405020304" pitchFamily="18" charset="0"/>
              </a:rPr>
              <a:t>усусів</a:t>
            </a:r>
            <a:r>
              <a:rPr lang="uk-UA" sz="1500" dirty="0">
                <a:latin typeface="Times New Roman" panose="02020603050405020304" pitchFamily="18" charset="0"/>
                <a:cs typeface="Times New Roman" panose="02020603050405020304" pitchFamily="18" charset="0"/>
              </a:rPr>
              <a:t>» на найважчі завдання. У 1915—1917 рр. «</a:t>
            </a:r>
            <a:r>
              <a:rPr lang="uk-UA" sz="1500" dirty="0" err="1">
                <a:latin typeface="Times New Roman" panose="02020603050405020304" pitchFamily="18" charset="0"/>
                <a:cs typeface="Times New Roman" panose="02020603050405020304" pitchFamily="18" charset="0"/>
              </a:rPr>
              <a:t>усуси</a:t>
            </a:r>
            <a:r>
              <a:rPr lang="uk-UA" sz="1500" dirty="0">
                <a:latin typeface="Times New Roman" panose="02020603050405020304" pitchFamily="18" charset="0"/>
                <a:cs typeface="Times New Roman" panose="02020603050405020304" pitchFamily="18" charset="0"/>
              </a:rPr>
              <a:t>» виявили героїзм у битвах із частинами російської армії на горі Маківка в Карпатах, під </a:t>
            </a:r>
            <a:r>
              <a:rPr lang="uk-UA" sz="1500" dirty="0" err="1">
                <a:latin typeface="Times New Roman" panose="02020603050405020304" pitchFamily="18" charset="0"/>
                <a:cs typeface="Times New Roman" panose="02020603050405020304" pitchFamily="18" charset="0"/>
              </a:rPr>
              <a:t>Галичем</a:t>
            </a:r>
            <a:r>
              <a:rPr lang="uk-UA" sz="1500" dirty="0">
                <a:latin typeface="Times New Roman" panose="02020603050405020304" pitchFamily="18" charset="0"/>
                <a:cs typeface="Times New Roman" panose="02020603050405020304" pitchFamily="18" charset="0"/>
              </a:rPr>
              <a:t>, Бережанами і під час Брусиловського прориву, поблизу містечка </a:t>
            </a:r>
            <a:r>
              <a:rPr lang="uk-UA" sz="1500" dirty="0" err="1">
                <a:latin typeface="Times New Roman" panose="02020603050405020304" pitchFamily="18" charset="0"/>
                <a:cs typeface="Times New Roman" panose="02020603050405020304" pitchFamily="18" charset="0"/>
              </a:rPr>
              <a:t>Козова</a:t>
            </a:r>
            <a:r>
              <a:rPr lang="uk-UA" sz="1500" dirty="0">
                <a:latin typeface="Times New Roman" panose="02020603050405020304" pitchFamily="18" charset="0"/>
                <a:cs typeface="Times New Roman" panose="02020603050405020304" pitchFamily="18" charset="0"/>
              </a:rPr>
              <a:t>, а також біля гори </a:t>
            </a:r>
            <a:r>
              <a:rPr lang="uk-UA" sz="1500" dirty="0" err="1">
                <a:latin typeface="Times New Roman" panose="02020603050405020304" pitchFamily="18" charset="0"/>
                <a:cs typeface="Times New Roman" panose="02020603050405020304" pitchFamily="18" charset="0"/>
              </a:rPr>
              <a:t>Гаімаки</a:t>
            </a:r>
            <a:r>
              <a:rPr lang="uk-UA" sz="1500" dirty="0">
                <a:latin typeface="Times New Roman" panose="02020603050405020304" pitchFamily="18" charset="0"/>
                <a:cs typeface="Times New Roman" panose="02020603050405020304" pitchFamily="18" charset="0"/>
              </a:rPr>
              <a:t>, де четвертий курінь відбив атаку 5-того кінного ескадрону. Найбільших втрат «</a:t>
            </a:r>
            <a:r>
              <a:rPr lang="uk-UA" sz="1500" dirty="0" err="1">
                <a:latin typeface="Times New Roman" panose="02020603050405020304" pitchFamily="18" charset="0"/>
                <a:cs typeface="Times New Roman" panose="02020603050405020304" pitchFamily="18" charset="0"/>
              </a:rPr>
              <a:t>усуси</a:t>
            </a:r>
            <a:r>
              <a:rPr lang="uk-UA" sz="1500" dirty="0">
                <a:latin typeface="Times New Roman" panose="02020603050405020304" pitchFamily="18" charset="0"/>
                <a:cs typeface="Times New Roman" panose="02020603050405020304" pitchFamily="18" charset="0"/>
              </a:rPr>
              <a:t>» зазнали в битвах за гори Маківка і Лисоня. Запеклі бої точилися в Подільських степах. Після низки поразок і репресій стрільців було переведено в тил, і лише взимку 1917 р. вони повернулися на фронт. 15—27 червня в битві під </a:t>
            </a:r>
            <a:r>
              <a:rPr lang="uk-UA" sz="1500" dirty="0" err="1">
                <a:latin typeface="Times New Roman" panose="02020603050405020304" pitchFamily="18" charset="0"/>
                <a:cs typeface="Times New Roman" panose="02020603050405020304" pitchFamily="18" charset="0"/>
              </a:rPr>
              <a:t>Гайвороним</a:t>
            </a:r>
            <a:r>
              <a:rPr lang="uk-UA" sz="1500" dirty="0">
                <a:latin typeface="Times New Roman" panose="02020603050405020304" pitchFamily="18" charset="0"/>
                <a:cs typeface="Times New Roman" panose="02020603050405020304" pitchFamily="18" charset="0"/>
              </a:rPr>
              <a:t> вони втратили майже 200 солдатів під артилерійськими обстрілами окупантів. Створення УСС стало першою спробою організувати українську національну армію, яка могла б захищати інтереси українців і визволити їх від іноземного панування.</a:t>
            </a:r>
          </a:p>
        </p:txBody>
      </p:sp>
      <p:pic>
        <p:nvPicPr>
          <p:cNvPr id="7172" name="Picture 4" descr="Усуси» в Першій світовій: стрільці й стрільчині, що боролися за Україну -  WAS">
            <a:extLst>
              <a:ext uri="{FF2B5EF4-FFF2-40B4-BE49-F238E27FC236}">
                <a16:creationId xmlns:a16="http://schemas.microsoft.com/office/drawing/2014/main" id="{7F5BB503-438D-4AEE-BB71-E2802BF00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241" y="563994"/>
            <a:ext cx="6382488" cy="33508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81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331640" y="767868"/>
            <a:ext cx="4294819" cy="1143000"/>
          </a:xfrm>
        </p:spPr>
        <p:txBody>
          <a:bodyPr>
            <a:noAutofit/>
          </a:bodyPr>
          <a:lstStyle/>
          <a:p>
            <a: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УКРАЇНСЬКА ПОВСТАНСЬКА АРМІЯ</a:t>
            </a:r>
            <a:br>
              <a:rPr lang="ru-RU"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(УПА)</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2" name="Прямоугольник 1">
            <a:extLst>
              <a:ext uri="{FF2B5EF4-FFF2-40B4-BE49-F238E27FC236}">
                <a16:creationId xmlns:a16="http://schemas.microsoft.com/office/drawing/2014/main" id="{948A0E62-C009-4D94-8D75-B7FB746CE3A2}"/>
              </a:ext>
            </a:extLst>
          </p:cNvPr>
          <p:cNvSpPr/>
          <p:nvPr/>
        </p:nvSpPr>
        <p:spPr>
          <a:xfrm>
            <a:off x="1619672" y="2643369"/>
            <a:ext cx="7526392" cy="4278094"/>
          </a:xfrm>
          <a:prstGeom prst="rect">
            <a:avLst/>
          </a:prstGeom>
        </p:spPr>
        <p:txBody>
          <a:bodyPr wrap="square">
            <a:spAutoFit/>
          </a:bodyPr>
          <a:lstStyle/>
          <a:p>
            <a:pPr algn="just"/>
            <a:r>
              <a:rPr lang="uk-UA" sz="1600" b="1" dirty="0" err="1">
                <a:latin typeface="Times New Roman" panose="02020603050405020304" pitchFamily="18" charset="0"/>
                <a:cs typeface="Times New Roman" panose="02020603050405020304" pitchFamily="18" charset="0"/>
              </a:rPr>
              <a:t>Украї́нська</a:t>
            </a:r>
            <a:r>
              <a:rPr lang="uk-UA" sz="1600" b="1" dirty="0">
                <a:latin typeface="Times New Roman" panose="02020603050405020304" pitchFamily="18" charset="0"/>
                <a:cs typeface="Times New Roman" panose="02020603050405020304" pitchFamily="18" charset="0"/>
              </a:rPr>
              <a:t> </a:t>
            </a:r>
            <a:r>
              <a:rPr lang="uk-UA" sz="1600" b="1" dirty="0" err="1">
                <a:latin typeface="Times New Roman" panose="02020603050405020304" pitchFamily="18" charset="0"/>
                <a:cs typeface="Times New Roman" panose="02020603050405020304" pitchFamily="18" charset="0"/>
              </a:rPr>
              <a:t>повста́нська</a:t>
            </a:r>
            <a:r>
              <a:rPr lang="uk-UA" sz="1600" b="1" dirty="0">
                <a:latin typeface="Times New Roman" panose="02020603050405020304" pitchFamily="18" charset="0"/>
                <a:cs typeface="Times New Roman" panose="02020603050405020304" pitchFamily="18" charset="0"/>
              </a:rPr>
              <a:t> </a:t>
            </a:r>
            <a:r>
              <a:rPr lang="uk-UA" sz="1600" b="1" dirty="0" err="1">
                <a:latin typeface="Times New Roman" panose="02020603050405020304" pitchFamily="18" charset="0"/>
                <a:cs typeface="Times New Roman" panose="02020603050405020304" pitchFamily="18" charset="0"/>
              </a:rPr>
              <a:t>а́рмія</a:t>
            </a:r>
            <a:r>
              <a:rPr lang="uk-UA" sz="1600" dirty="0">
                <a:latin typeface="Times New Roman" panose="02020603050405020304" pitchFamily="18" charset="0"/>
                <a:cs typeface="Times New Roman" panose="02020603050405020304" pitchFamily="18" charset="0"/>
              </a:rPr>
              <a:t> (</a:t>
            </a:r>
            <a:r>
              <a:rPr lang="uk-UA" sz="1600" b="1" dirty="0">
                <a:latin typeface="Times New Roman" panose="02020603050405020304" pitchFamily="18" charset="0"/>
                <a:cs typeface="Times New Roman" panose="02020603050405020304" pitchFamily="18" charset="0"/>
              </a:rPr>
              <a:t>УПА́</a:t>
            </a:r>
            <a:r>
              <a:rPr lang="uk-UA" sz="1600" dirty="0">
                <a:latin typeface="Times New Roman" panose="02020603050405020304" pitchFamily="18" charset="0"/>
                <a:cs typeface="Times New Roman" panose="02020603050405020304" pitchFamily="18" charset="0"/>
              </a:rPr>
              <a:t>)</a:t>
            </a:r>
            <a:r>
              <a:rPr lang="uk-UA" sz="1600" baseline="30000" dirty="0">
                <a:latin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 військово-політичне формування, яке діяло в Україні протягом 1942—1960 років (хоча були й випадки бойового спротиву окремих бійців УПА і пізніше).</a:t>
            </a:r>
          </a:p>
          <a:p>
            <a:pPr algn="just"/>
            <a:r>
              <a:rPr lang="uk-UA" sz="1600" dirty="0">
                <a:latin typeface="Times New Roman" panose="02020603050405020304" pitchFamily="18" charset="0"/>
                <a:cs typeface="Times New Roman" panose="02020603050405020304" pitchFamily="18" charset="0"/>
              </a:rPr>
              <a:t>Перші загони УПА Поліська Січ були сформовані Тарасом Бульбою-Боровцем 28 червня 1941 року. Члени ОУН якийсь час не підтримували збройну боротьбу з німцями, називаючи партизан агентами Сталіна і Сікорського. Вони розпочали активну діяльність лише з весни 1943 року на територіях, які входили до складу: </a:t>
            </a:r>
            <a:r>
              <a:rPr lang="uk-UA" sz="1600" dirty="0" err="1">
                <a:latin typeface="Times New Roman" panose="02020603050405020304" pitchFamily="18" charset="0"/>
                <a:cs typeface="Times New Roman" panose="02020603050405020304" pitchFamily="18" charset="0"/>
              </a:rPr>
              <a:t>Райхскомісаріату</a:t>
            </a:r>
            <a:r>
              <a:rPr lang="uk-UA" sz="1600" dirty="0">
                <a:latin typeface="Times New Roman" panose="02020603050405020304" pitchFamily="18" charset="0"/>
                <a:cs typeface="Times New Roman" panose="02020603050405020304" pitchFamily="18" charset="0"/>
              </a:rPr>
              <a:t> Україна (Генеральна округа Волинь-Поділля) — з кінця березня 1943 року, Генерал-губернаторства (Галичина — з кінця 1943 року, Холмщина — з осені 1943 року) та румунської </a:t>
            </a:r>
            <a:r>
              <a:rPr lang="uk-UA" sz="1600" dirty="0" err="1">
                <a:latin typeface="Times New Roman" panose="02020603050405020304" pitchFamily="18" charset="0"/>
                <a:cs typeface="Times New Roman" panose="02020603050405020304" pitchFamily="18" charset="0"/>
              </a:rPr>
              <a:t>Трансністрії</a:t>
            </a:r>
            <a:r>
              <a:rPr lang="uk-UA" sz="1600" dirty="0">
                <a:latin typeface="Times New Roman" panose="02020603050405020304" pitchFamily="18" charset="0"/>
                <a:cs typeface="Times New Roman" panose="02020603050405020304" pitchFamily="18" charset="0"/>
              </a:rPr>
              <a:t> (Північна Буковина) — з літа 1944 року. Окремі загони також діяли і на території східної України, на Донбасі та навіть на Кубані.</a:t>
            </a:r>
          </a:p>
          <a:p>
            <a:pPr algn="just"/>
            <a:r>
              <a:rPr lang="uk-UA" sz="1600" dirty="0">
                <a:latin typeface="Times New Roman" panose="02020603050405020304" pitchFamily="18" charset="0"/>
                <a:cs typeface="Times New Roman" panose="02020603050405020304" pitchFamily="18" charset="0"/>
              </a:rPr>
              <a:t>Згідно з позицією ОУН (б) офіційною датою створення УПА вважається 14 жовтня 1942 року. У травні 1943 року загони ОУН(б) почали офіційно іменуватися «Українською повстанською армією». Ряди УПА поповнювалася за рахунок добровольців з числа ідейних націоналістів, перебіжчиків із допоміжної поліції, дезертирів з Червоної Армії.</a:t>
            </a:r>
          </a:p>
        </p:txBody>
      </p:sp>
      <p:pic>
        <p:nvPicPr>
          <p:cNvPr id="8196" name="Picture 4">
            <a:extLst>
              <a:ext uri="{FF2B5EF4-FFF2-40B4-BE49-F238E27FC236}">
                <a16:creationId xmlns:a16="http://schemas.microsoft.com/office/drawing/2014/main" id="{93F5FD92-554D-49EF-95F5-C63A70C2B8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7036" y="118171"/>
            <a:ext cx="3661682" cy="2442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13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331640" y="0"/>
            <a:ext cx="8136904" cy="1143000"/>
          </a:xfrm>
        </p:spPr>
        <p:txBody>
          <a:bodyPr>
            <a:noAutofit/>
          </a:bodyPr>
          <a:lstStyle/>
          <a:p>
            <a:r>
              <a:rPr lang="ru-RU"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БОРОТЬБА</a:t>
            </a:r>
            <a:r>
              <a:rPr lang="ru-RU" sz="3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УПА</a:t>
            </a:r>
            <a:r>
              <a:rPr lang="ru-RU" sz="3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sz="3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проти</a:t>
            </a:r>
            <a:r>
              <a:rPr lang="ru-RU" sz="3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радянської</a:t>
            </a:r>
            <a:r>
              <a:rPr lang="ru-RU" sz="3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армії</a:t>
            </a:r>
            <a:endParaRPr lang="ru-RU" sz="3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sp>
        <p:nvSpPr>
          <p:cNvPr id="10" name="Заголовок 8">
            <a:extLst>
              <a:ext uri="{FF2B5EF4-FFF2-40B4-BE49-F238E27FC236}">
                <a16:creationId xmlns:a16="http://schemas.microsoft.com/office/drawing/2014/main" id="{E6FA9D86-C4C6-4363-8815-890CB18B89A4}"/>
              </a:ext>
            </a:extLst>
          </p:cNvPr>
          <p:cNvSpPr txBox="1">
            <a:spLocks/>
          </p:cNvSpPr>
          <p:nvPr/>
        </p:nvSpPr>
        <p:spPr>
          <a:xfrm>
            <a:off x="1691680" y="2564904"/>
            <a:ext cx="7416824"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uk-UA" sz="1700" b="1" dirty="0">
                <a:latin typeface="Times New Roman" panose="02020603050405020304" pitchFamily="18" charset="0"/>
                <a:cs typeface="Times New Roman" panose="02020603050405020304" pitchFamily="18" charset="0"/>
              </a:rPr>
              <a:t>З відновленням радянського режиму в Україні, УПА в 1944 році вела великомасштабні бойові дії проти радянських військ за рахунок </a:t>
            </a:r>
            <a:r>
              <a:rPr lang="uk-UA" sz="17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українських добровольців</a:t>
            </a:r>
            <a:r>
              <a:rPr lang="uk-UA" sz="1700" b="1" dirty="0">
                <a:latin typeface="Times New Roman" panose="02020603050405020304" pitchFamily="18" charset="0"/>
                <a:cs typeface="Times New Roman" panose="02020603050405020304" pitchFamily="18" charset="0"/>
              </a:rPr>
              <a:t>, а потім, внаслідок важких втрат, поступово перевела дії в партизанську фазу. З 1944 по 1956 роки радянськими військами і органами держбезпеки було вбито близько 155 тисяч повстанців, в тому числі ключові керівники ОУН-УПА: Роман Шухевич, Дмитро </a:t>
            </a:r>
            <a:r>
              <a:rPr lang="uk-UA" sz="1700" b="1" dirty="0" err="1">
                <a:latin typeface="Times New Roman" panose="02020603050405020304" pitchFamily="18" charset="0"/>
                <a:cs typeface="Times New Roman" panose="02020603050405020304" pitchFamily="18" charset="0"/>
              </a:rPr>
              <a:t>Клячківський</a:t>
            </a:r>
            <a:r>
              <a:rPr lang="uk-UA" sz="1700" b="1" dirty="0">
                <a:latin typeface="Times New Roman" panose="02020603050405020304" pitchFamily="18" charset="0"/>
                <a:cs typeface="Times New Roman" panose="02020603050405020304" pitchFamily="18" charset="0"/>
              </a:rPr>
              <a:t>, Олександр Луцький, Петро Олійник, та інші. Основу сил, які боролися з українським національно-визвольним рухом в 40-50-ті роки становили репресивні відомства Радянського Союзу (НКВС, НКГБ, МДБ та МВС). До них приєднувались винищувальні батальйони з тієї частини місцевого населення, яка співпрацювала з комуністами.</a:t>
            </a:r>
            <a:endParaRPr lang="ru-RU" sz="1700" b="1" u="sng" dirty="0">
              <a:latin typeface="Times New Roman" panose="02020603050405020304" pitchFamily="18" charset="0"/>
              <a:cs typeface="Times New Roman" panose="02020603050405020304" pitchFamily="18" charset="0"/>
            </a:endParaRPr>
          </a:p>
        </p:txBody>
      </p:sp>
      <p:pic>
        <p:nvPicPr>
          <p:cNvPr id="13" name="Picture 9" descr="F:\ШУ\gerb-prapor-ukrayini-z-kvitami-pshenitseyu-kalinoj.png">
            <a:extLst>
              <a:ext uri="{FF2B5EF4-FFF2-40B4-BE49-F238E27FC236}">
                <a16:creationId xmlns:a16="http://schemas.microsoft.com/office/drawing/2014/main" id="{10818E31-341F-4860-A830-544DF38F85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5345832"/>
            <a:ext cx="1593067"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59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503104" y="-19783"/>
            <a:ext cx="7772400" cy="856496"/>
          </a:xfrm>
        </p:spPr>
        <p:txBody>
          <a:bodyPr>
            <a:noAutofit/>
          </a:bodyPr>
          <a:lstStyle/>
          <a:p>
            <a:pPr algn="ct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Одна з найбільших битв УПА </a:t>
            </a:r>
            <a:br>
              <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проти</a:t>
            </a:r>
            <a:r>
              <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радянської</a:t>
            </a:r>
            <a:r>
              <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армії</a:t>
            </a:r>
            <a:endPar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Текст 1">
            <a:extLst>
              <a:ext uri="{FF2B5EF4-FFF2-40B4-BE49-F238E27FC236}">
                <a16:creationId xmlns:a16="http://schemas.microsoft.com/office/drawing/2014/main" id="{07714E15-6537-445A-A747-55992696EB83}"/>
              </a:ext>
            </a:extLst>
          </p:cNvPr>
          <p:cNvSpPr>
            <a:spLocks noGrp="1"/>
          </p:cNvSpPr>
          <p:nvPr>
            <p:ph type="body" idx="1"/>
          </p:nvPr>
        </p:nvSpPr>
        <p:spPr>
          <a:xfrm>
            <a:off x="5686464" y="408465"/>
            <a:ext cx="3384376" cy="6428739"/>
          </a:xfrm>
        </p:spPr>
        <p:txBody>
          <a:bodyPr>
            <a:normAutofit/>
          </a:bodyPr>
          <a:lstStyle/>
          <a:p>
            <a:pPr algn="just"/>
            <a:r>
              <a:rPr lang="uk-UA"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Одна з найбільших битв УПА з регулярними частинами Червоної армії, НКВС і </a:t>
            </a:r>
            <a:r>
              <a:rPr lang="uk-UA" sz="1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Смершу</a:t>
            </a:r>
            <a:r>
              <a:rPr lang="uk-UA"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відбулася 21-25 квітня 1944 року в </a:t>
            </a:r>
            <a:r>
              <a:rPr lang="uk-UA" sz="1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Гурбенських</a:t>
            </a:r>
            <a:r>
              <a:rPr lang="uk-UA"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лісах </a:t>
            </a:r>
            <a:r>
              <a:rPr lang="uk-UA" sz="1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Мізоцького</a:t>
            </a:r>
            <a:r>
              <a:rPr lang="uk-UA"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району на стику Рівненській, Тернопільській та Кам'янець-Подільської областей. Тут було зосереджено 4-5 тис. солдатів УПА, які належали до військового округу УПА-Південь і повинні були стати основою для розгортання УПА-Схід. Сили противника налічували до 30 тис. солдатів НКВС, підтримуваних артилерією і танками. Згідно доповідній записці від Лаврентія </a:t>
            </a:r>
            <a:r>
              <a:rPr lang="uk-UA" sz="1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Берії</a:t>
            </a:r>
            <a:r>
              <a:rPr lang="uk-UA"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адресу державного комітету оборони СРСР, за період з 21 по 27 квітня 1944 року відбулася 26 боїв і сутичок між НКВД і націоналістами, в ході яких було знищено 2018 і захоплено в полон 1570 членів ОУН і УПА, власні втрати — 11 убитих і 46 поранених. Також були взяті великі трофеї, серед яких літак У-2, 7 гармат і 15 мінометів. Як показав на допиті політичний референт ВО «Богун» УПА-Північ «Остап», який становив офіційний звіт про бій під </a:t>
            </a:r>
            <a:r>
              <a:rPr lang="uk-UA" sz="1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Гурбами</a:t>
            </a:r>
            <a:r>
              <a:rPr lang="uk-UA"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йому подали відомості, що власні втрати склали 200 чоловік, а більшовиків — 2000. Між тим, на допиті «Остап» показав, що в результаті бою загинуло багато повстанців і залишки куренів відступили. Розгромити основні сили УПА на півдні Рівненщини та півночі Тернопільщини радянському командуванню не вдалося.</a:t>
            </a:r>
          </a:p>
        </p:txBody>
      </p:sp>
      <p:grpSp>
        <p:nvGrpSpPr>
          <p:cNvPr id="8" name="Группа 7">
            <a:extLst>
              <a:ext uri="{FF2B5EF4-FFF2-40B4-BE49-F238E27FC236}">
                <a16:creationId xmlns:a16="http://schemas.microsoft.com/office/drawing/2014/main" id="{5B2BEF57-0C3D-47E6-A99B-5A6DAE174B2C}"/>
              </a:ext>
            </a:extLst>
          </p:cNvPr>
          <p:cNvGrpSpPr/>
          <p:nvPr/>
        </p:nvGrpSpPr>
        <p:grpSpPr>
          <a:xfrm>
            <a:off x="0" y="0"/>
            <a:ext cx="1619672" cy="6858000"/>
            <a:chOff x="6732240" y="0"/>
            <a:chExt cx="1403648" cy="5143500"/>
          </a:xfrm>
        </p:grpSpPr>
        <p:sp>
          <p:nvSpPr>
            <p:cNvPr id="11" name="Прямоугольник 10">
              <a:extLst>
                <a:ext uri="{FF2B5EF4-FFF2-40B4-BE49-F238E27FC236}">
                  <a16:creationId xmlns:a16="http://schemas.microsoft.com/office/drawing/2014/main" id="{63BD5007-0DE1-4DC2-A3DF-62815DD10229}"/>
                </a:ext>
              </a:extLst>
            </p:cNvPr>
            <p:cNvSpPr/>
            <p:nvPr/>
          </p:nvSpPr>
          <p:spPr>
            <a:xfrm>
              <a:off x="6732240" y="0"/>
              <a:ext cx="1403648"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http://img0.liveinternet.ru/images/attach/c/7/96/675/96675320_438158f07e6f.png">
              <a:extLst>
                <a:ext uri="{FF2B5EF4-FFF2-40B4-BE49-F238E27FC236}">
                  <a16:creationId xmlns:a16="http://schemas.microsoft.com/office/drawing/2014/main" id="{D7977C8E-89BE-4E7B-92B6-724589B2EAD5}"/>
                </a:ext>
              </a:extLst>
            </p:cNvPr>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rot="5400000" flipH="1">
              <a:off x="4835823" y="1896417"/>
              <a:ext cx="5143500" cy="1350666"/>
            </a:xfrm>
            <a:prstGeom prst="rect">
              <a:avLst/>
            </a:prstGeom>
            <a:noFill/>
          </p:spPr>
        </p:pic>
      </p:grpSp>
      <p:pic>
        <p:nvPicPr>
          <p:cNvPr id="10242" name="Picture 2" descr="undefined">
            <a:extLst>
              <a:ext uri="{FF2B5EF4-FFF2-40B4-BE49-F238E27FC236}">
                <a16:creationId xmlns:a16="http://schemas.microsoft.com/office/drawing/2014/main" id="{5765C430-71C5-4EC4-A005-E3E66A368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968636"/>
            <a:ext cx="3994784" cy="5868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29634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TotalTime>
  <Words>3442</Words>
  <Application>Microsoft Office PowerPoint</Application>
  <PresentationFormat>Экран (4:3)</PresentationFormat>
  <Paragraphs>79</Paragraphs>
  <Slides>29</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29</vt:i4>
      </vt:variant>
    </vt:vector>
  </HeadingPairs>
  <TitlesOfParts>
    <vt:vector size="33" baseType="lpstr">
      <vt:lpstr>Arial</vt:lpstr>
      <vt:lpstr>Calibri</vt:lpstr>
      <vt:lpstr>Times New Roman</vt:lpstr>
      <vt:lpstr>Тема Office</vt:lpstr>
      <vt:lpstr>ГЕРОЇЧНІСТЬ УКРАЇНСЬКИХ ДОБРОВОЛЬЦІВ ЯК ФАКТОР ЗМІЦНЕННЯ ПАТРІОТИЧНОГО ДУХУ В СУСПІЛЬСТВІ </vt:lpstr>
      <vt:lpstr>УКРАЇНСЬКІ СІЧОВІ СТРІЛЬЦІ</vt:lpstr>
      <vt:lpstr>УКРАЇНСЬКІ СІЧОВІ СТРІЛЬЦІ</vt:lpstr>
      <vt:lpstr>УКРАЇНСЬКІ СІЧОВІ СТРІЛЬЦІ</vt:lpstr>
      <vt:lpstr>УКРАЇНСЬКІ СІЧОВІ СТРІЛЬЦІ</vt:lpstr>
      <vt:lpstr>УКРАЇНСЬКІ СІЧОВІ СТРІЛЬЦІ</vt:lpstr>
      <vt:lpstr>УКРАЇНСЬКА ПОВСТАНСЬКА АРМІЯ (УПА)</vt:lpstr>
      <vt:lpstr>БОРОТЬБА УПА  проти радянської армії</vt:lpstr>
      <vt:lpstr>Одна з найбільших битв УПА  проти радянської армії</vt:lpstr>
      <vt:lpstr>Післявоєнна діяльність УПА  ПРОТИ УРСР</vt:lpstr>
      <vt:lpstr>Післявоєнна діяльність УПА  ПРОТИ УРСР</vt:lpstr>
      <vt:lpstr>НАСЛІДКИ ДІЯЛЬНОСТІ УПА  </vt:lpstr>
      <vt:lpstr>революція гідності </vt:lpstr>
      <vt:lpstr>революція гідності </vt:lpstr>
      <vt:lpstr>Зміцнення патріотичного духу  в українському суспільстві у 2014 році</vt:lpstr>
      <vt:lpstr>Антитерористична операція на сході україни 2014 рік </vt:lpstr>
      <vt:lpstr>Антитерористична операція на сході україни (добробати) </vt:lpstr>
      <vt:lpstr>Антитерористична операція на сході україни (добробати) </vt:lpstr>
      <vt:lpstr>Антитерористична операція на сході україни (ПОЛК АЗОВ) </vt:lpstr>
      <vt:lpstr>УКРАЇНСЬКА ДОБРОВОЛЬЧА АРМІЯ (УДА) </vt:lpstr>
      <vt:lpstr>УКРАЇНСЬКА ДОБРОВОЛЬЧА АРМІЯ (УДА) </vt:lpstr>
      <vt:lpstr>УКРАЇНСЬКА ДОБРОВОЛЬЧА АРМІЯ (УДА) </vt:lpstr>
      <vt:lpstr>Зміцнення патріотичного духу  в українському суспільстві</vt:lpstr>
      <vt:lpstr>ПОВНОМАСШТАБНЕ ВТОРГНЕННЯ  24 лютого 2022 року</vt:lpstr>
      <vt:lpstr>ПОВНОМАСШТАБНЕ ВТОРГНЕННЯ  24 лютого 2022 року</vt:lpstr>
      <vt:lpstr> ГЕРОЇЧНІ ДОБРОВОЛЬЦІ ДМИТРО КОЦЮБАЙЛО «ДА ВІНЧІ» </vt:lpstr>
      <vt:lpstr> ГЕРОЇЧНІ ДОБРОВОЛЬЦІ ОЛЕКСАНДР МАЦІЄВСЬКИЙ  </vt:lpstr>
      <vt:lpstr>ЗМІЦНЕННЯ ПАТРІОТИЧНОГО ДУХУ  В УКРАЇНСЬКОМУ СУСПІЛЬСТВІ ЗАВДЯКИ ДОБРОВОЛЬЦЯМ</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Home</cp:lastModifiedBy>
  <cp:revision>19</cp:revision>
  <dcterms:created xsi:type="dcterms:W3CDTF">2018-03-26T11:18:00Z</dcterms:created>
  <dcterms:modified xsi:type="dcterms:W3CDTF">2024-03-04T22:18:38Z</dcterms:modified>
</cp:coreProperties>
</file>