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85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8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54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67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4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2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FFD-0FCC-487E-85FB-68CFF026E7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88E19C-63FD-4573-9356-02FFB71E9A1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8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7199" y="1149927"/>
            <a:ext cx="3588327" cy="4724400"/>
          </a:xfrm>
        </p:spPr>
        <p:txBody>
          <a:bodyPr>
            <a:normAutofit/>
          </a:bodyPr>
          <a:lstStyle/>
          <a:p>
            <a:endParaRPr lang="uk-UA" dirty="0"/>
          </a:p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грудня</a:t>
            </a:r>
          </a:p>
          <a:p>
            <a:pPr algn="ctr"/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людей</a:t>
            </a:r>
          </a:p>
          <a:p>
            <a:pPr algn="ctr"/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обмеженими можливостями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498763"/>
            <a:ext cx="4854402" cy="1320800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tx1"/>
                </a:solidFill>
                <a:latin typeface="Cambria" pitchFamily="18" charset="0"/>
              </a:rPr>
              <a:t>Людвіг ван Бетховен</a:t>
            </a:r>
            <a:endParaRPr lang="en-US" sz="4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399" y="1939637"/>
            <a:ext cx="4549601" cy="4655128"/>
          </a:xfrm>
        </p:spPr>
        <p:txBody>
          <a:bodyPr>
            <a:noAutofit/>
          </a:bodyPr>
          <a:lstStyle/>
          <a:p>
            <a:r>
              <a:rPr lang="uk-UA" sz="2000" dirty="0">
                <a:latin typeface="Cambria" pitchFamily="18" charset="0"/>
              </a:rPr>
              <a:t>- видатний німецький композитор і музикант. Народився він в сім</a:t>
            </a:r>
            <a:r>
              <a:rPr lang="en-US" sz="2000" dirty="0">
                <a:latin typeface="Cambria" pitchFamily="18" charset="0"/>
              </a:rPr>
              <a:t>’</a:t>
            </a:r>
            <a:r>
              <a:rPr lang="uk-UA" sz="2000" dirty="0">
                <a:latin typeface="Cambria" pitchFamily="18" charset="0"/>
              </a:rPr>
              <a:t>ї придворного музиканта. Ще з ранньої юності залишився головною опорою в родині. Невдовзі почав поступово втрачати слух через хворобу (запалення внутрішнього вуха). </a:t>
            </a:r>
            <a:r>
              <a:rPr lang="ru-RU" sz="2000" dirty="0">
                <a:latin typeface="Cambria" pitchFamily="18" charset="0"/>
              </a:rPr>
              <a:t>Через свою глухоту Бетховен </a:t>
            </a:r>
            <a:r>
              <a:rPr lang="ru-RU" sz="2000" dirty="0" err="1">
                <a:latin typeface="Cambria" pitchFamily="18" charset="0"/>
              </a:rPr>
              <a:t>рідко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виходив</a:t>
            </a:r>
            <a:r>
              <a:rPr lang="ru-RU" sz="2000" dirty="0">
                <a:latin typeface="Cambria" pitchFamily="18" charset="0"/>
              </a:rPr>
              <a:t> з дому, не </a:t>
            </a:r>
            <a:r>
              <a:rPr lang="ru-RU" sz="2000" dirty="0" err="1">
                <a:latin typeface="Cambria" pitchFamily="18" charset="0"/>
              </a:rPr>
              <a:t>сприймав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звуків</a:t>
            </a:r>
            <a:r>
              <a:rPr lang="ru-RU" sz="2000" dirty="0">
                <a:latin typeface="Cambria" pitchFamily="18" charset="0"/>
              </a:rPr>
              <a:t>,  </a:t>
            </a:r>
            <a:r>
              <a:rPr lang="ru-RU" sz="2000" dirty="0" err="1">
                <a:latin typeface="Cambria" pitchFamily="18" charset="0"/>
              </a:rPr>
              <a:t>поступово</a:t>
            </a:r>
            <a:r>
              <a:rPr lang="ru-RU" sz="2000" dirty="0">
                <a:latin typeface="Cambria" pitchFamily="18" charset="0"/>
              </a:rPr>
              <a:t> ставав  </a:t>
            </a:r>
            <a:r>
              <a:rPr lang="ru-RU" sz="2000" dirty="0" err="1">
                <a:latin typeface="Cambria" pitchFamily="18" charset="0"/>
              </a:rPr>
              <a:t>замкненим</a:t>
            </a:r>
            <a:r>
              <a:rPr lang="ru-RU" sz="2000" dirty="0">
                <a:latin typeface="Cambria" pitchFamily="18" charset="0"/>
              </a:rPr>
              <a:t> і  </a:t>
            </a:r>
            <a:r>
              <a:rPr lang="ru-RU" sz="2000" dirty="0" err="1">
                <a:latin typeface="Cambria" pitchFamily="18" charset="0"/>
              </a:rPr>
              <a:t>похмурим</a:t>
            </a:r>
            <a:r>
              <a:rPr lang="ru-RU" sz="2000" dirty="0">
                <a:latin typeface="Cambria" pitchFamily="18" charset="0"/>
              </a:rPr>
              <a:t>. Але </a:t>
            </a:r>
            <a:r>
              <a:rPr lang="ru-RU" sz="2000" dirty="0" err="1">
                <a:latin typeface="Cambria" pitchFamily="18" charset="0"/>
              </a:rPr>
              <a:t>саме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тоді</a:t>
            </a:r>
            <a:r>
              <a:rPr lang="ru-RU" sz="2000" dirty="0">
                <a:latin typeface="Cambria" pitchFamily="18" charset="0"/>
              </a:rPr>
              <a:t> композитор </a:t>
            </a:r>
            <a:r>
              <a:rPr lang="ru-RU" sz="2000" dirty="0" err="1">
                <a:latin typeface="Cambria" pitchFamily="18" charset="0"/>
              </a:rPr>
              <a:t>одне</a:t>
            </a:r>
            <a:r>
              <a:rPr lang="ru-RU" sz="2000" dirty="0">
                <a:latin typeface="Cambria" pitchFamily="18" charset="0"/>
              </a:rPr>
              <a:t> за одним </a:t>
            </a:r>
            <a:r>
              <a:rPr lang="ru-RU" sz="2000" dirty="0" err="1">
                <a:latin typeface="Cambria" pitchFamily="18" charset="0"/>
              </a:rPr>
              <a:t>створює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свої</a:t>
            </a:r>
            <a:r>
              <a:rPr lang="ru-RU" sz="2000" dirty="0">
                <a:latin typeface="Cambria" pitchFamily="18" charset="0"/>
              </a:rPr>
              <a:t>  </a:t>
            </a:r>
            <a:r>
              <a:rPr lang="ru-RU" sz="2000" dirty="0" err="1">
                <a:latin typeface="Cambria" pitchFamily="18" charset="0"/>
              </a:rPr>
              <a:t>найвідоміші</a:t>
            </a:r>
            <a:r>
              <a:rPr lang="ru-RU" sz="2000" dirty="0">
                <a:latin typeface="Cambria" pitchFamily="18" charset="0"/>
              </a:rPr>
              <a:t>  </a:t>
            </a:r>
            <a:r>
              <a:rPr lang="ru-RU" sz="2000" dirty="0" err="1">
                <a:latin typeface="Cambria" pitchFamily="18" charset="0"/>
              </a:rPr>
              <a:t>творіння</a:t>
            </a:r>
            <a:r>
              <a:rPr lang="ru-RU" sz="2000" dirty="0">
                <a:latin typeface="Cambria" pitchFamily="18" charset="0"/>
              </a:rPr>
              <a:t>.</a:t>
            </a:r>
            <a:endParaRPr lang="en-US" sz="2000" dirty="0"/>
          </a:p>
        </p:txBody>
      </p:sp>
      <p:pic>
        <p:nvPicPr>
          <p:cNvPr id="8194" name="Picture 2" descr="Портрет Бетховена с партитурой Missa Solemnis («Торжественная месса») кисти Карла Штилера, 1820. Картина, выполненная в идеализированной манере как отражение иделистического духа новой эпохи, оказывает и по сей день значительное влияние на образ Бетхове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1673"/>
            <a:ext cx="4568825" cy="63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4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82" y="318654"/>
            <a:ext cx="4308763" cy="90054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Луї </a:t>
            </a:r>
            <a:r>
              <a:rPr lang="uk-UA" b="1" dirty="0" err="1">
                <a:solidFill>
                  <a:schemeClr val="tx1"/>
                </a:solidFill>
              </a:rPr>
              <a:t>Брайль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0" y="1177636"/>
            <a:ext cx="4406514" cy="49460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>
                <a:latin typeface="Arial Narrow" panose="020B0606020202030204" pitchFamily="34" charset="0"/>
              </a:rPr>
              <a:t>    </a:t>
            </a:r>
            <a:r>
              <a:rPr lang="uk-UA" sz="2400" dirty="0" err="1">
                <a:latin typeface="Arial Narrow" panose="020B0606020202030204" pitchFamily="34" charset="0"/>
              </a:rPr>
              <a:t>Французьский</a:t>
            </a:r>
            <a:r>
              <a:rPr lang="uk-UA" sz="2400" dirty="0">
                <a:latin typeface="Arial Narrow" panose="020B0606020202030204" pitchFamily="34" charset="0"/>
              </a:rPr>
              <a:t> тифлопедагог. </a:t>
            </a:r>
            <a:r>
              <a:rPr lang="ru-RU" sz="2400" dirty="0" err="1">
                <a:latin typeface="Arial Narrow" panose="020B0606020202030204" pitchFamily="34" charset="0"/>
              </a:rPr>
              <a:t>Трьохрічним</a:t>
            </a:r>
            <a:r>
              <a:rPr lang="ru-RU" sz="2400" dirty="0">
                <a:latin typeface="Arial Narrow" panose="020B0606020202030204" pitchFamily="34" charset="0"/>
              </a:rPr>
              <a:t> хлопчиком поранив око шилом і </a:t>
            </a:r>
            <a:r>
              <a:rPr lang="ru-RU" sz="2400" dirty="0" err="1">
                <a:latin typeface="Arial Narrow" panose="020B0606020202030204" pitchFamily="34" charset="0"/>
              </a:rPr>
              <a:t>осліп</a:t>
            </a:r>
            <a:r>
              <a:rPr lang="ru-RU" sz="2400" dirty="0">
                <a:latin typeface="Arial Narrow" panose="020B0606020202030204" pitchFamily="34" charset="0"/>
              </a:rPr>
              <a:t>. В 1829 </a:t>
            </a:r>
            <a:r>
              <a:rPr lang="ru-RU" sz="2400" dirty="0" err="1">
                <a:latin typeface="Arial Narrow" panose="020B0606020202030204" pitchFamily="34" charset="0"/>
              </a:rPr>
              <a:t>році</a:t>
            </a:r>
            <a:r>
              <a:rPr lang="ru-RU" sz="2400" dirty="0">
                <a:latin typeface="Arial Narrow" panose="020B0606020202030204" pitchFamily="34" charset="0"/>
              </a:rPr>
              <a:t>  Брайль </a:t>
            </a:r>
            <a:r>
              <a:rPr lang="ru-RU" sz="2400" dirty="0" err="1">
                <a:latin typeface="Arial Narrow" panose="020B0606020202030204" pitchFamily="34" charset="0"/>
              </a:rPr>
              <a:t>розробив</a:t>
            </a:r>
            <a:r>
              <a:rPr lang="ru-RU" sz="2400" dirty="0">
                <a:latin typeface="Arial Narrow" panose="020B0606020202030204" pitchFamily="34" charset="0"/>
              </a:rPr>
              <a:t>        </a:t>
            </a:r>
            <a:r>
              <a:rPr lang="ru-RU" sz="2400" dirty="0" err="1">
                <a:latin typeface="Arial Narrow" panose="020B0606020202030204" pitchFamily="34" charset="0"/>
              </a:rPr>
              <a:t>рельєфно</a:t>
            </a:r>
            <a:r>
              <a:rPr lang="ru-RU" sz="2400" dirty="0">
                <a:latin typeface="Arial Narrow" panose="020B0606020202030204" pitchFamily="34" charset="0"/>
              </a:rPr>
              <a:t>‑</a:t>
            </a:r>
          </a:p>
          <a:p>
            <a:pPr algn="just">
              <a:buNone/>
            </a:pPr>
            <a:r>
              <a:rPr lang="ru-RU" sz="2400" dirty="0">
                <a:latin typeface="Arial Narrow" panose="020B0606020202030204" pitchFamily="34" charset="0"/>
              </a:rPr>
              <a:t>    </a:t>
            </a:r>
            <a:r>
              <a:rPr lang="ru-RU" sz="2400" dirty="0" err="1">
                <a:latin typeface="Arial Narrow" panose="020B0606020202030204" pitchFamily="34" charset="0"/>
              </a:rPr>
              <a:t>точковий</a:t>
            </a:r>
            <a:r>
              <a:rPr lang="ru-RU" sz="2400" dirty="0">
                <a:latin typeface="Arial Narrow" panose="020B0606020202030204" pitchFamily="34" charset="0"/>
              </a:rPr>
              <a:t> шрифт для </a:t>
            </a:r>
            <a:r>
              <a:rPr lang="ru-RU" sz="2400" dirty="0" err="1">
                <a:latin typeface="Arial Narrow" panose="020B0606020202030204" pitchFamily="34" charset="0"/>
              </a:rPr>
              <a:t>сліпих</a:t>
            </a:r>
            <a:r>
              <a:rPr lang="ru-RU" sz="2400" dirty="0">
                <a:latin typeface="Arial Narrow" panose="020B0606020202030204" pitchFamily="34" charset="0"/>
              </a:rPr>
              <a:t> – шрифт Брайля, </a:t>
            </a:r>
            <a:r>
              <a:rPr lang="ru-RU" sz="2400" dirty="0" err="1">
                <a:latin typeface="Arial Narrow" panose="020B0606020202030204" pitchFamily="34" charset="0"/>
              </a:rPr>
              <a:t>яким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користуються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понині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Луи Брайль и его шриф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177636"/>
            <a:ext cx="6192982" cy="49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6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5275"/>
            <a:ext cx="8596669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Франклін Делано Рузвельт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latin typeface="Cambria" pitchFamily="18" charset="0"/>
              </a:rPr>
              <a:t>32‑й президент США. В 1921 </a:t>
            </a:r>
            <a:r>
              <a:rPr lang="ru-RU" sz="2000" dirty="0" err="1">
                <a:latin typeface="Cambria" pitchFamily="18" charset="0"/>
              </a:rPr>
              <a:t>році</a:t>
            </a:r>
            <a:r>
              <a:rPr lang="ru-RU" sz="2000" dirty="0">
                <a:latin typeface="Cambria" pitchFamily="18" charset="0"/>
              </a:rPr>
              <a:t> Рузвельт тяжко </a:t>
            </a:r>
            <a:r>
              <a:rPr lang="ru-RU" sz="2000" dirty="0" err="1">
                <a:latin typeface="Cambria" pitchFamily="18" charset="0"/>
              </a:rPr>
              <a:t>захворів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поліомієлітом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</a:rPr>
              <a:t>залишившись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паралізованим</a:t>
            </a:r>
            <a:r>
              <a:rPr lang="ru-RU" sz="2000" dirty="0">
                <a:latin typeface="Cambria" pitchFamily="18" charset="0"/>
              </a:rPr>
              <a:t> і </a:t>
            </a:r>
            <a:r>
              <a:rPr lang="ru-RU" sz="2000" dirty="0" err="1">
                <a:latin typeface="Cambria" pitchFamily="18" charset="0"/>
              </a:rPr>
              <a:t>прикутим</a:t>
            </a:r>
            <a:r>
              <a:rPr lang="ru-RU" sz="2000" dirty="0">
                <a:latin typeface="Cambria" pitchFamily="18" charset="0"/>
              </a:rPr>
              <a:t> до  </a:t>
            </a:r>
            <a:r>
              <a:rPr lang="ru-RU" sz="2000" dirty="0" err="1">
                <a:latin typeface="Cambria" pitchFamily="18" charset="0"/>
              </a:rPr>
              <a:t>інвалідного</a:t>
            </a:r>
            <a:r>
              <a:rPr lang="ru-RU" sz="2000" dirty="0">
                <a:latin typeface="Cambria" pitchFamily="18" charset="0"/>
              </a:rPr>
              <a:t>  </a:t>
            </a:r>
            <a:r>
              <a:rPr lang="ru-RU" sz="2000" dirty="0" err="1">
                <a:latin typeface="Cambria" pitchFamily="18" charset="0"/>
              </a:rPr>
              <a:t>візка</a:t>
            </a:r>
            <a:r>
              <a:rPr lang="ru-RU" sz="2000" dirty="0">
                <a:latin typeface="Cambria" pitchFamily="18" charset="0"/>
              </a:rPr>
              <a:t>.  </a:t>
            </a:r>
            <a:r>
              <a:rPr lang="ru-RU" sz="2000" dirty="0" err="1">
                <a:latin typeface="Cambria" pitchFamily="18" charset="0"/>
              </a:rPr>
              <a:t>Проте</a:t>
            </a:r>
            <a:r>
              <a:rPr lang="ru-RU" sz="2000" dirty="0">
                <a:latin typeface="Cambria" pitchFamily="18" charset="0"/>
              </a:rPr>
              <a:t>, з </a:t>
            </a:r>
            <a:r>
              <a:rPr lang="ru-RU" sz="2000" dirty="0" err="1">
                <a:latin typeface="Cambria" pitchFamily="18" charset="0"/>
              </a:rPr>
              <a:t>його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іменем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пов</a:t>
            </a:r>
            <a:r>
              <a:rPr lang="en-US" sz="2000" dirty="0">
                <a:latin typeface="Cambria" pitchFamily="18" charset="0"/>
              </a:rPr>
              <a:t>’</a:t>
            </a:r>
            <a:r>
              <a:rPr lang="ru-RU" sz="2000" dirty="0" err="1">
                <a:latin typeface="Cambria" pitchFamily="18" charset="0"/>
              </a:rPr>
              <a:t>язані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дуже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важливі</a:t>
            </a:r>
            <a:r>
              <a:rPr lang="ru-RU" sz="2000" dirty="0">
                <a:latin typeface="Cambria" pitchFamily="18" charset="0"/>
              </a:rPr>
              <a:t>  </a:t>
            </a:r>
            <a:r>
              <a:rPr lang="ru-RU" sz="2000" dirty="0" err="1">
                <a:latin typeface="Cambria" pitchFamily="18" charset="0"/>
              </a:rPr>
              <a:t>події</a:t>
            </a:r>
            <a:r>
              <a:rPr lang="ru-RU" sz="2000" dirty="0">
                <a:latin typeface="Cambria" pitchFamily="18" charset="0"/>
              </a:rPr>
              <a:t> в </a:t>
            </a:r>
            <a:r>
              <a:rPr lang="ru-RU" sz="2000" dirty="0" err="1">
                <a:latin typeface="Cambria" pitchFamily="18" charset="0"/>
              </a:rPr>
              <a:t>історії</a:t>
            </a:r>
            <a:r>
              <a:rPr lang="ru-RU" sz="2000" dirty="0">
                <a:latin typeface="Cambria" pitchFamily="18" charset="0"/>
              </a:rPr>
              <a:t> США, як то </a:t>
            </a:r>
            <a:r>
              <a:rPr lang="ru-RU" sz="2000" dirty="0" err="1">
                <a:latin typeface="Cambria" pitchFamily="18" charset="0"/>
              </a:rPr>
              <a:t>налагодження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дипломатичних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стосунків</a:t>
            </a:r>
            <a:r>
              <a:rPr lang="ru-RU" sz="2000" dirty="0">
                <a:latin typeface="Cambria" pitchFamily="18" charset="0"/>
              </a:rPr>
              <a:t> з СРСР та участь Америки в </a:t>
            </a:r>
            <a:r>
              <a:rPr lang="ru-RU" sz="2000" dirty="0" err="1">
                <a:latin typeface="Cambria" pitchFamily="18" charset="0"/>
              </a:rPr>
              <a:t>антигітлерівській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коаліції</a:t>
            </a:r>
            <a:r>
              <a:rPr lang="ru-RU" sz="2000" dirty="0">
                <a:latin typeface="Cambria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Рузвельт в 1944 г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2160589"/>
            <a:ext cx="2964873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0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Олексій Петрович Маресьєв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44802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mbria" pitchFamily="18" charset="0"/>
              </a:rPr>
              <a:t>- </a:t>
            </a:r>
            <a:r>
              <a:rPr lang="ru-RU" sz="2000" dirty="0" err="1">
                <a:latin typeface="Cambria" pitchFamily="18" charset="0"/>
              </a:rPr>
              <a:t>легендарний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льотчик</a:t>
            </a:r>
            <a:r>
              <a:rPr lang="ru-RU" sz="2000" dirty="0">
                <a:latin typeface="Cambria" pitchFamily="18" charset="0"/>
              </a:rPr>
              <a:t>, Герой </a:t>
            </a:r>
            <a:r>
              <a:rPr lang="ru-RU" sz="2000" dirty="0" err="1">
                <a:latin typeface="Cambria" pitchFamily="18" charset="0"/>
              </a:rPr>
              <a:t>Радянського</a:t>
            </a:r>
            <a:r>
              <a:rPr lang="ru-RU" sz="2000" dirty="0">
                <a:latin typeface="Cambria" pitchFamily="18" charset="0"/>
              </a:rPr>
              <a:t> Союзу. 1942 року  в бою з </a:t>
            </a:r>
            <a:r>
              <a:rPr lang="ru-RU" sz="2000" dirty="0" err="1">
                <a:latin typeface="Cambria" pitchFamily="18" charset="0"/>
              </a:rPr>
              <a:t>німцями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його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літак</a:t>
            </a:r>
            <a:r>
              <a:rPr lang="ru-RU" sz="2000" dirty="0">
                <a:latin typeface="Cambria" pitchFamily="18" charset="0"/>
              </a:rPr>
              <a:t>  </a:t>
            </a:r>
            <a:r>
              <a:rPr lang="ru-RU" sz="2000" dirty="0" err="1">
                <a:latin typeface="Cambria" pitchFamily="18" charset="0"/>
              </a:rPr>
              <a:t>був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збитий</a:t>
            </a:r>
            <a:r>
              <a:rPr lang="ru-RU" sz="2000" dirty="0">
                <a:latin typeface="Cambria" pitchFamily="18" charset="0"/>
              </a:rPr>
              <a:t>, а сам </a:t>
            </a:r>
            <a:r>
              <a:rPr lang="ru-RU" sz="2000" dirty="0" err="1">
                <a:latin typeface="Cambria" pitchFamily="18" charset="0"/>
              </a:rPr>
              <a:t>Олексій</a:t>
            </a:r>
            <a:r>
              <a:rPr lang="ru-RU" sz="2000" dirty="0">
                <a:latin typeface="Cambria" pitchFamily="18" charset="0"/>
              </a:rPr>
              <a:t> тяжко поранений. 18 </a:t>
            </a:r>
            <a:r>
              <a:rPr lang="ru-RU" sz="2000" dirty="0" err="1">
                <a:latin typeface="Cambria" pitchFamily="18" charset="0"/>
              </a:rPr>
              <a:t>діб</a:t>
            </a:r>
            <a:r>
              <a:rPr lang="ru-RU" sz="2000" dirty="0">
                <a:latin typeface="Cambria" pitchFamily="18" charset="0"/>
              </a:rPr>
              <a:t> поранений в ноги </a:t>
            </a:r>
            <a:r>
              <a:rPr lang="ru-RU" sz="2000" dirty="0" err="1">
                <a:latin typeface="Cambria" pitchFamily="18" charset="0"/>
              </a:rPr>
              <a:t>пілот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повзком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пробирався</a:t>
            </a:r>
            <a:r>
              <a:rPr lang="ru-RU" sz="2000" dirty="0">
                <a:latin typeface="Cambria" pitchFamily="18" charset="0"/>
              </a:rPr>
              <a:t> до </a:t>
            </a:r>
            <a:r>
              <a:rPr lang="ru-RU" sz="2000" dirty="0" err="1">
                <a:latin typeface="Cambria" pitchFamily="18" charset="0"/>
              </a:rPr>
              <a:t>лінії</a:t>
            </a:r>
            <a:r>
              <a:rPr lang="ru-RU" sz="2000" dirty="0">
                <a:latin typeface="Cambria" pitchFamily="18" charset="0"/>
              </a:rPr>
              <a:t> фронту. В </a:t>
            </a:r>
            <a:r>
              <a:rPr lang="ru-RU" sz="2000" dirty="0" err="1">
                <a:latin typeface="Cambria" pitchFamily="18" charset="0"/>
              </a:rPr>
              <a:t>шпиталі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йому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ампутували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обидві</a:t>
            </a:r>
            <a:r>
              <a:rPr lang="ru-RU" sz="2000" dirty="0">
                <a:latin typeface="Cambria" pitchFamily="18" charset="0"/>
              </a:rPr>
              <a:t> ноги. Але </a:t>
            </a:r>
            <a:r>
              <a:rPr lang="ru-RU" sz="2000" dirty="0" err="1">
                <a:latin typeface="Cambria" pitchFamily="18" charset="0"/>
              </a:rPr>
              <a:t>він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</a:rPr>
              <a:t>вийшовши</a:t>
            </a:r>
            <a:r>
              <a:rPr lang="ru-RU" sz="2000" dirty="0">
                <a:latin typeface="Cambria" pitchFamily="18" charset="0"/>
              </a:rPr>
              <a:t> з </a:t>
            </a:r>
            <a:r>
              <a:rPr lang="ru-RU" sz="2000" dirty="0" err="1">
                <a:latin typeface="Cambria" pitchFamily="18" charset="0"/>
              </a:rPr>
              <a:t>лікарні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</a:rPr>
              <a:t>знову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сів</a:t>
            </a:r>
            <a:r>
              <a:rPr lang="ru-RU" sz="2000" dirty="0">
                <a:latin typeface="Cambria" pitchFamily="18" charset="0"/>
              </a:rPr>
              <a:t> за штурвал </a:t>
            </a:r>
            <a:r>
              <a:rPr lang="ru-RU" sz="2000" dirty="0" err="1">
                <a:latin typeface="Cambria" pitchFamily="18" charset="0"/>
              </a:rPr>
              <a:t>літака</a:t>
            </a:r>
            <a:r>
              <a:rPr lang="ru-RU" sz="2000" dirty="0">
                <a:latin typeface="Cambria" pitchFamily="18" charset="0"/>
              </a:rPr>
              <a:t>. </a:t>
            </a:r>
            <a:r>
              <a:rPr lang="ru-RU" sz="2000" dirty="0" err="1">
                <a:latin typeface="Cambria" pitchFamily="18" charset="0"/>
              </a:rPr>
              <a:t>Всього</a:t>
            </a:r>
            <a:r>
              <a:rPr lang="ru-RU" sz="2000" dirty="0">
                <a:latin typeface="Cambria" pitchFamily="18" charset="0"/>
              </a:rPr>
              <a:t> за час </a:t>
            </a:r>
            <a:r>
              <a:rPr lang="ru-RU" sz="2000" dirty="0" err="1">
                <a:latin typeface="Cambria" pitchFamily="18" charset="0"/>
              </a:rPr>
              <a:t>війни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він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здійснив</a:t>
            </a:r>
            <a:r>
              <a:rPr lang="ru-RU" sz="2000" dirty="0">
                <a:latin typeface="Cambria" pitchFamily="18" charset="0"/>
              </a:rPr>
              <a:t> 86 </a:t>
            </a:r>
            <a:r>
              <a:rPr lang="ru-RU" sz="2000" dirty="0" err="1">
                <a:latin typeface="Cambria" pitchFamily="18" charset="0"/>
              </a:rPr>
              <a:t>бойових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вильотів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</a:rPr>
              <a:t>збив</a:t>
            </a:r>
            <a:r>
              <a:rPr lang="ru-RU" sz="2000" dirty="0">
                <a:latin typeface="Cambria" pitchFamily="18" charset="0"/>
              </a:rPr>
              <a:t> 11 </a:t>
            </a:r>
            <a:r>
              <a:rPr lang="ru-RU" sz="2000" dirty="0" err="1">
                <a:latin typeface="Cambria" pitchFamily="18" charset="0"/>
              </a:rPr>
              <a:t>ворожих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літаків</a:t>
            </a:r>
            <a:r>
              <a:rPr lang="ru-RU" sz="2000" dirty="0">
                <a:latin typeface="Cambria" pitchFamily="18" charset="0"/>
              </a:rPr>
              <a:t>: </a:t>
            </a:r>
            <a:r>
              <a:rPr lang="ru-RU" sz="2000" dirty="0" err="1">
                <a:latin typeface="Cambria" pitchFamily="18" charset="0"/>
              </a:rPr>
              <a:t>чотири</a:t>
            </a:r>
            <a:r>
              <a:rPr lang="ru-RU" sz="2000" dirty="0">
                <a:latin typeface="Cambria" pitchFamily="18" charset="0"/>
              </a:rPr>
              <a:t> до </a:t>
            </a:r>
            <a:r>
              <a:rPr lang="ru-RU" sz="2000" dirty="0" err="1">
                <a:latin typeface="Cambria" pitchFamily="18" charset="0"/>
              </a:rPr>
              <a:t>поранення</a:t>
            </a:r>
            <a:r>
              <a:rPr lang="ru-RU" sz="2000" dirty="0">
                <a:latin typeface="Cambria" pitchFamily="18" charset="0"/>
              </a:rPr>
              <a:t> і </a:t>
            </a:r>
            <a:r>
              <a:rPr lang="ru-RU" sz="2000" dirty="0" err="1">
                <a:latin typeface="Cambria" pitchFamily="18" charset="0"/>
              </a:rPr>
              <a:t>сім</a:t>
            </a:r>
            <a:r>
              <a:rPr lang="ru-RU" sz="2000" dirty="0">
                <a:latin typeface="Cambria" pitchFamily="18" charset="0"/>
              </a:rPr>
              <a:t> – </a:t>
            </a:r>
            <a:r>
              <a:rPr lang="ru-RU" sz="2000" dirty="0" err="1">
                <a:latin typeface="Cambria" pitchFamily="18" charset="0"/>
              </a:rPr>
              <a:t>після</a:t>
            </a:r>
            <a:r>
              <a:rPr lang="ru-RU" sz="2000" dirty="0">
                <a:latin typeface="Cambria" pitchFamily="18" charset="0"/>
              </a:rPr>
              <a:t>.</a:t>
            </a:r>
            <a:endParaRPr lang="en-US" sz="2000" dirty="0"/>
          </a:p>
        </p:txBody>
      </p:sp>
      <p:pic>
        <p:nvPicPr>
          <p:cNvPr id="2050" name="Picture 2" descr="Майор А. П. Маресьев, 1947 год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87" y="2160588"/>
            <a:ext cx="274461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1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393" y="601980"/>
            <a:ext cx="3435929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chemeClr val="tx1"/>
                </a:solidFill>
              </a:rPr>
              <a:t>Ванга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565565"/>
            <a:ext cx="4184034" cy="4475798"/>
          </a:xfrm>
        </p:spPr>
        <p:txBody>
          <a:bodyPr>
            <a:normAutofit/>
          </a:bodyPr>
          <a:lstStyle/>
          <a:p>
            <a:r>
              <a:rPr lang="ru-RU" b="1" dirty="0">
                <a:latin typeface="Cambria" pitchFamily="18" charset="0"/>
              </a:rPr>
              <a:t>- </a:t>
            </a:r>
            <a:r>
              <a:rPr lang="ru-RU" dirty="0" err="1">
                <a:latin typeface="Cambria" pitchFamily="18" charset="0"/>
              </a:rPr>
              <a:t>болгарська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пророчиця</a:t>
            </a:r>
            <a:r>
              <a:rPr lang="ru-RU" dirty="0">
                <a:latin typeface="Cambria" pitchFamily="18" charset="0"/>
              </a:rPr>
              <a:t>. Народилась в </a:t>
            </a:r>
            <a:r>
              <a:rPr lang="ru-RU" dirty="0" err="1">
                <a:latin typeface="Cambria" pitchFamily="18" charset="0"/>
              </a:rPr>
              <a:t>Османській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імперії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>
                <a:latin typeface="Cambria" pitchFamily="18" charset="0"/>
              </a:rPr>
              <a:t>сім</a:t>
            </a:r>
            <a:r>
              <a:rPr lang="en-US" dirty="0">
                <a:latin typeface="Cambria" pitchFamily="18" charset="0"/>
              </a:rPr>
              <a:t>’</a:t>
            </a:r>
            <a:r>
              <a:rPr lang="uk-UA" dirty="0">
                <a:latin typeface="Cambria" pitchFamily="18" charset="0"/>
              </a:rPr>
              <a:t>ї</a:t>
            </a:r>
            <a:r>
              <a:rPr lang="ru-RU" dirty="0">
                <a:latin typeface="Cambria" pitchFamily="18" charset="0"/>
              </a:rPr>
              <a:t>  </a:t>
            </a:r>
            <a:r>
              <a:rPr lang="ru-RU" dirty="0" err="1">
                <a:latin typeface="Cambria" pitchFamily="18" charset="0"/>
              </a:rPr>
              <a:t>бідного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болгарського</a:t>
            </a:r>
            <a:r>
              <a:rPr lang="ru-RU" dirty="0">
                <a:latin typeface="Cambria" pitchFamily="18" charset="0"/>
              </a:rPr>
              <a:t> селянина. У </a:t>
            </a:r>
            <a:r>
              <a:rPr lang="ru-RU" dirty="0" err="1">
                <a:latin typeface="Cambria" pitchFamily="18" charset="0"/>
              </a:rPr>
              <a:t>віці</a:t>
            </a:r>
            <a:r>
              <a:rPr lang="ru-RU" dirty="0">
                <a:latin typeface="Cambria" pitchFamily="18" charset="0"/>
              </a:rPr>
              <a:t> 12 </a:t>
            </a:r>
            <a:r>
              <a:rPr lang="ru-RU" dirty="0" err="1">
                <a:latin typeface="Cambria" pitchFamily="18" charset="0"/>
              </a:rPr>
              <a:t>років</a:t>
            </a:r>
            <a:r>
              <a:rPr lang="ru-RU" dirty="0">
                <a:latin typeface="Cambria" pitchFamily="18" charset="0"/>
              </a:rPr>
              <a:t>  </a:t>
            </a:r>
            <a:r>
              <a:rPr lang="ru-RU" dirty="0" err="1">
                <a:latin typeface="Cambria" pitchFamily="18" charset="0"/>
              </a:rPr>
              <a:t>Ванга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втратила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зір</a:t>
            </a:r>
            <a:r>
              <a:rPr lang="ru-RU" dirty="0">
                <a:latin typeface="Cambria" pitchFamily="18" charset="0"/>
              </a:rPr>
              <a:t> через  ураган. </a:t>
            </a:r>
            <a:r>
              <a:rPr lang="ru-RU" dirty="0" err="1">
                <a:latin typeface="Cambria" pitchFamily="18" charset="0"/>
              </a:rPr>
              <a:t>Вітром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її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відкинуло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сотні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метрів</a:t>
            </a:r>
            <a:r>
              <a:rPr lang="ru-RU" dirty="0">
                <a:latin typeface="Cambria" pitchFamily="18" charset="0"/>
              </a:rPr>
              <a:t>, а </a:t>
            </a:r>
            <a:r>
              <a:rPr lang="ru-RU" dirty="0" err="1">
                <a:latin typeface="Cambria" pitchFamily="18" charset="0"/>
              </a:rPr>
              <a:t>згодом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її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знайшли</a:t>
            </a:r>
            <a:r>
              <a:rPr lang="ru-RU" dirty="0">
                <a:latin typeface="Cambria" pitchFamily="18" charset="0"/>
              </a:rPr>
              <a:t> з  </a:t>
            </a:r>
            <a:r>
              <a:rPr lang="ru-RU" dirty="0" err="1">
                <a:latin typeface="Cambria" pitchFamily="18" charset="0"/>
              </a:rPr>
              <a:t>забитими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піском</a:t>
            </a:r>
            <a:r>
              <a:rPr lang="ru-RU" dirty="0">
                <a:latin typeface="Cambria" pitchFamily="18" charset="0"/>
              </a:rPr>
              <a:t>  </a:t>
            </a:r>
            <a:r>
              <a:rPr lang="ru-RU" dirty="0" err="1">
                <a:latin typeface="Cambria" pitchFamily="18" charset="0"/>
              </a:rPr>
              <a:t>очима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Її</a:t>
            </a:r>
            <a:r>
              <a:rPr lang="ru-RU" dirty="0">
                <a:latin typeface="Cambria" pitchFamily="18" charset="0"/>
              </a:rPr>
              <a:t> родина  </a:t>
            </a:r>
            <a:r>
              <a:rPr lang="ru-RU" dirty="0" err="1">
                <a:latin typeface="Cambria" pitchFamily="18" charset="0"/>
              </a:rPr>
              <a:t>була</a:t>
            </a:r>
            <a:r>
              <a:rPr lang="ru-RU" dirty="0">
                <a:latin typeface="Cambria" pitchFamily="18" charset="0"/>
              </a:rPr>
              <a:t> не в </a:t>
            </a:r>
            <a:r>
              <a:rPr lang="ru-RU" dirty="0" err="1">
                <a:latin typeface="Cambria" pitchFamily="18" charset="0"/>
              </a:rPr>
              <a:t>змозі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вилікувати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дівчину</a:t>
            </a:r>
            <a:r>
              <a:rPr lang="ru-RU" dirty="0">
                <a:latin typeface="Cambria" pitchFamily="18" charset="0"/>
              </a:rPr>
              <a:t>, і, в </a:t>
            </a:r>
            <a:r>
              <a:rPr lang="ru-RU" dirty="0" err="1">
                <a:latin typeface="Cambria" pitchFamily="18" charset="0"/>
              </a:rPr>
              <a:t>решті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Ванга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осліпла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Згодом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після</a:t>
            </a:r>
            <a:r>
              <a:rPr lang="ru-RU" dirty="0">
                <a:latin typeface="Cambria" pitchFamily="18" charset="0"/>
              </a:rPr>
              <a:t> того, як у </a:t>
            </a:r>
            <a:r>
              <a:rPr lang="ru-RU" dirty="0" err="1">
                <a:latin typeface="Cambria" pitchFamily="18" charset="0"/>
              </a:rPr>
              <a:t>неї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відкрився</a:t>
            </a:r>
            <a:r>
              <a:rPr lang="ru-RU" dirty="0">
                <a:latin typeface="Cambria" pitchFamily="18" charset="0"/>
              </a:rPr>
              <a:t> дар </a:t>
            </a:r>
            <a:r>
              <a:rPr lang="ru-RU" dirty="0" err="1">
                <a:latin typeface="Cambria" pitchFamily="18" charset="0"/>
              </a:rPr>
              <a:t>яснобачення</a:t>
            </a:r>
            <a:r>
              <a:rPr lang="ru-RU" dirty="0">
                <a:latin typeface="Cambria" pitchFamily="18" charset="0"/>
              </a:rPr>
              <a:t>, до </a:t>
            </a:r>
            <a:r>
              <a:rPr lang="ru-RU" dirty="0" err="1">
                <a:latin typeface="Cambria" pitchFamily="18" charset="0"/>
              </a:rPr>
              <a:t>неї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зверталося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багато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відомих</a:t>
            </a:r>
            <a:r>
              <a:rPr lang="ru-RU" dirty="0">
                <a:latin typeface="Cambria" pitchFamily="18" charset="0"/>
              </a:rPr>
              <a:t> людей, а над </a:t>
            </a:r>
            <a:r>
              <a:rPr lang="ru-RU" dirty="0" err="1">
                <a:latin typeface="Cambria" pitchFamily="18" charset="0"/>
              </a:rPr>
              <a:t>подіями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які</a:t>
            </a:r>
            <a:r>
              <a:rPr lang="ru-RU" dirty="0">
                <a:latin typeface="Cambria" pitchFamily="18" charset="0"/>
              </a:rPr>
              <a:t> вона </a:t>
            </a:r>
            <a:r>
              <a:rPr lang="ru-RU" dirty="0" err="1">
                <a:latin typeface="Cambria" pitchFamily="18" charset="0"/>
              </a:rPr>
              <a:t>передрікала</a:t>
            </a:r>
            <a:r>
              <a:rPr lang="ru-RU" dirty="0">
                <a:latin typeface="Cambria" pitchFamily="18" charset="0"/>
              </a:rPr>
              <a:t>, й </a:t>
            </a:r>
            <a:r>
              <a:rPr lang="ru-RU" dirty="0" err="1">
                <a:latin typeface="Cambria" pitchFamily="18" charset="0"/>
              </a:rPr>
              <a:t>досі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сперечається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людство</a:t>
            </a:r>
            <a:r>
              <a:rPr lang="ru-RU" dirty="0">
                <a:latin typeface="Cambria" pitchFamily="18" charset="0"/>
              </a:rPr>
              <a:t>.</a:t>
            </a:r>
            <a:endParaRPr lang="en-US" dirty="0"/>
          </a:p>
        </p:txBody>
      </p:sp>
      <p:pic>
        <p:nvPicPr>
          <p:cNvPr id="3076" name="Picture 4" descr="Ван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76" y="2160588"/>
            <a:ext cx="281263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4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Cambria" pitchFamily="18" charset="0"/>
              </a:rPr>
              <a:t>Ярослав Мудрий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>
                <a:latin typeface="Cambria" pitchFamily="18" charset="0"/>
              </a:rPr>
              <a:t>- </a:t>
            </a:r>
            <a:r>
              <a:rPr lang="uk-UA" dirty="0">
                <a:latin typeface="Cambria" pitchFamily="18" charset="0"/>
              </a:rPr>
              <a:t>київський князь, що ввів перший збірник законів на Русі “Руську правду”. За допомогою вдалих і далекоглядних шлюбів своїх дітей  Ярослав значно зміцнив політичне становище держави на міжнародній арені. У князя одна нога була коротшою за іншу, через що він дуже шкутильгав і був горбатим. Обличчя князя було спотворене.</a:t>
            </a:r>
            <a:endParaRPr lang="ru-RU" dirty="0">
              <a:latin typeface="Cambria" pitchFamily="18" charset="0"/>
            </a:endParaRPr>
          </a:p>
          <a:p>
            <a:endParaRPr lang="en-US" dirty="0"/>
          </a:p>
        </p:txBody>
      </p:sp>
      <p:pic>
        <p:nvPicPr>
          <p:cNvPr id="4098" name="Picture 2" descr="https://myukraine.org.ua/wp-content/uploads/2017/11/yaroslav-mudriy-1-m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694739"/>
            <a:ext cx="3755592" cy="28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198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</a:t>
            </a:r>
            <a:r>
              <a:rPr lang="uk-UA" sz="2400" dirty="0">
                <a:solidFill>
                  <a:schemeClr val="tx1"/>
                </a:solidFill>
              </a:rPr>
              <a:t> - грецький філософ і математик.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Юлій Цезар </a:t>
            </a:r>
            <a:r>
              <a:rPr lang="uk-UA" sz="2400" dirty="0">
                <a:solidFill>
                  <a:schemeClr val="tx1"/>
                </a:solidFill>
              </a:rPr>
              <a:t>– римський імператор. Їх об</a:t>
            </a:r>
            <a:r>
              <a:rPr lang="en-US" sz="2400" dirty="0">
                <a:solidFill>
                  <a:schemeClr val="tx1"/>
                </a:solidFill>
              </a:rPr>
              <a:t>’</a:t>
            </a:r>
            <a:r>
              <a:rPr lang="uk-UA" sz="2400" dirty="0" err="1">
                <a:solidFill>
                  <a:schemeClr val="tx1"/>
                </a:solidFill>
              </a:rPr>
              <a:t>єднує</a:t>
            </a:r>
            <a:r>
              <a:rPr lang="uk-UA" sz="2400" dirty="0">
                <a:solidFill>
                  <a:schemeClr val="tx1"/>
                </a:solidFill>
              </a:rPr>
              <a:t> те, що обидва хворіли на епілепсію, через яку часто втрачали свідомість.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newacropolis.org.ua/uploads/production/ckeditor/picture/data/2f7/522/dc-/2f7522dc-2ce6-477d-afd3-48a3b0bfa082/cont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2953544"/>
            <a:ext cx="3810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3.bp.blogspot.com/-Ijs88Fpa1Z4/VuniS9qs_4I/AAAAAAAABGU/ex-VRwQJ2pIDOSrid_zwqbgsg2h1pfPSg/s1600/%25D0%25B3%25D0%25B0%25D0%25B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91" y="2160588"/>
            <a:ext cx="312911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0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4298334" cy="1320800"/>
          </a:xfrm>
        </p:spPr>
        <p:txBody>
          <a:bodyPr/>
          <a:lstStyle/>
          <a:p>
            <a:pPr algn="ctr"/>
            <a:r>
              <a:rPr lang="uk-UA" b="1" dirty="0" err="1">
                <a:solidFill>
                  <a:schemeClr val="tx1"/>
                </a:solidFill>
              </a:rPr>
              <a:t>Андреа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Бочеллі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839789"/>
            <a:ext cx="4184034" cy="5201573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latin typeface="Cambria" pitchFamily="18" charset="0"/>
              </a:rPr>
              <a:t>- </a:t>
            </a:r>
            <a:r>
              <a:rPr lang="ru-RU" i="1" dirty="0" err="1">
                <a:latin typeface="Cambria" pitchFamily="18" charset="0"/>
              </a:rPr>
              <a:t>італійський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співак</a:t>
            </a:r>
            <a:r>
              <a:rPr lang="ru-RU" i="1" dirty="0">
                <a:latin typeface="Cambria" pitchFamily="18" charset="0"/>
              </a:rPr>
              <a:t>, </a:t>
            </a:r>
            <a:r>
              <a:rPr lang="ru-RU" i="1" dirty="0" err="1">
                <a:latin typeface="Cambria" pitchFamily="18" charset="0"/>
              </a:rPr>
              <a:t>виконавець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класичної</a:t>
            </a:r>
            <a:r>
              <a:rPr lang="ru-RU" i="1" dirty="0">
                <a:latin typeface="Cambria" pitchFamily="18" charset="0"/>
              </a:rPr>
              <a:t> та </a:t>
            </a:r>
            <a:r>
              <a:rPr lang="ru-RU" i="1" dirty="0" err="1">
                <a:latin typeface="Cambria" pitchFamily="18" charset="0"/>
              </a:rPr>
              <a:t>популярної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i="1" dirty="0" err="1">
                <a:latin typeface="Cambria" pitchFamily="18" charset="0"/>
              </a:rPr>
              <a:t>музики</a:t>
            </a:r>
            <a:r>
              <a:rPr lang="ru-RU" i="1" dirty="0">
                <a:latin typeface="Cambria" pitchFamily="18" charset="0"/>
              </a:rPr>
              <a:t>. </a:t>
            </a:r>
            <a:r>
              <a:rPr lang="ru-RU" dirty="0">
                <a:latin typeface="Cambria" pitchFamily="18" charset="0"/>
              </a:rPr>
              <a:t>Батьки </a:t>
            </a:r>
            <a:r>
              <a:rPr lang="ru-RU" dirty="0" err="1">
                <a:latin typeface="Cambria" pitchFamily="18" charset="0"/>
              </a:rPr>
              <a:t>Андреа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Бочеллі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помітили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що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їхньої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дитини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щось</a:t>
            </a:r>
            <a:r>
              <a:rPr lang="ru-RU" dirty="0">
                <a:latin typeface="Cambria" pitchFamily="18" charset="0"/>
              </a:rPr>
              <a:t> не те з очами, і </a:t>
            </a:r>
            <a:r>
              <a:rPr lang="ru-RU" dirty="0" err="1">
                <a:latin typeface="Cambria" pitchFamily="18" charset="0"/>
              </a:rPr>
              <a:t>звернулися</a:t>
            </a:r>
            <a:r>
              <a:rPr lang="ru-RU" dirty="0">
                <a:latin typeface="Cambria" pitchFamily="18" charset="0"/>
              </a:rPr>
              <a:t> до </a:t>
            </a:r>
            <a:r>
              <a:rPr lang="ru-RU" dirty="0" err="1">
                <a:latin typeface="Cambria" pitchFamily="18" charset="0"/>
              </a:rPr>
              <a:t>спеціаліста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який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знайшов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Андреа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спадкову</a:t>
            </a:r>
            <a:r>
              <a:rPr lang="ru-RU" dirty="0">
                <a:latin typeface="Cambria" pitchFamily="18" charset="0"/>
              </a:rPr>
              <a:t> глаукому, яка рано </a:t>
            </a:r>
            <a:r>
              <a:rPr lang="ru-RU" dirty="0" err="1">
                <a:latin typeface="Cambria" pitchFamily="18" charset="0"/>
              </a:rPr>
              <a:t>чи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пізно</a:t>
            </a:r>
            <a:r>
              <a:rPr lang="ru-RU" dirty="0">
                <a:latin typeface="Cambria" pitchFamily="18" charset="0"/>
              </a:rPr>
              <a:t> повинна </a:t>
            </a:r>
            <a:r>
              <a:rPr lang="ru-RU" dirty="0" err="1">
                <a:latin typeface="Cambria" pitchFamily="18" charset="0"/>
              </a:rPr>
              <a:t>була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зробити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його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зовсім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сліпим</a:t>
            </a:r>
            <a:r>
              <a:rPr lang="ru-RU" dirty="0">
                <a:latin typeface="Cambria" pitchFamily="18" charset="0"/>
              </a:rPr>
              <a:t>. Вони </a:t>
            </a:r>
            <a:r>
              <a:rPr lang="ru-RU" dirty="0" err="1">
                <a:latin typeface="Cambria" pitchFamily="18" charset="0"/>
              </a:rPr>
              <a:t>зробили</a:t>
            </a:r>
            <a:r>
              <a:rPr lang="ru-RU" dirty="0">
                <a:latin typeface="Cambria" pitchFamily="18" charset="0"/>
              </a:rPr>
              <a:t> все, </a:t>
            </a:r>
            <a:r>
              <a:rPr lang="ru-RU" dirty="0" err="1">
                <a:latin typeface="Cambria" pitchFamily="18" charset="0"/>
              </a:rPr>
              <a:t>що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було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>
                <a:latin typeface="Cambria" pitchFamily="18" charset="0"/>
              </a:rPr>
              <a:t>їх</a:t>
            </a:r>
            <a:r>
              <a:rPr lang="ru-RU" dirty="0">
                <a:latin typeface="Cambria" pitchFamily="18" charset="0"/>
              </a:rPr>
              <a:t> силах, </a:t>
            </a:r>
            <a:r>
              <a:rPr lang="ru-RU" dirty="0" err="1">
                <a:latin typeface="Cambria" pitchFamily="18" charset="0"/>
              </a:rPr>
              <a:t>щоб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продовжити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період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поки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Андреа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ще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міг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бачити</a:t>
            </a:r>
            <a:r>
              <a:rPr lang="ru-RU" dirty="0">
                <a:latin typeface="Cambria" pitchFamily="18" charset="0"/>
              </a:rPr>
              <a:t>. В </a:t>
            </a:r>
            <a:r>
              <a:rPr lang="ru-RU" dirty="0" err="1">
                <a:latin typeface="Cambria" pitchFamily="18" charset="0"/>
              </a:rPr>
              <a:t>школі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під</a:t>
            </a:r>
            <a:r>
              <a:rPr lang="ru-RU" dirty="0">
                <a:latin typeface="Cambria" pitchFamily="18" charset="0"/>
              </a:rPr>
              <a:t> час </a:t>
            </a:r>
            <a:r>
              <a:rPr lang="ru-RU" dirty="0" err="1">
                <a:latin typeface="Cambria" pitchFamily="18" charset="0"/>
              </a:rPr>
              <a:t>гри</a:t>
            </a:r>
            <a:r>
              <a:rPr lang="ru-RU" dirty="0">
                <a:latin typeface="Cambria" pitchFamily="18" charset="0"/>
              </a:rPr>
              <a:t> в футбол </a:t>
            </a:r>
            <a:r>
              <a:rPr lang="ru-RU" dirty="0" err="1">
                <a:latin typeface="Cambria" pitchFamily="18" charset="0"/>
              </a:rPr>
              <a:t>він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отримав</a:t>
            </a:r>
            <a:r>
              <a:rPr lang="ru-RU" dirty="0">
                <a:latin typeface="Cambria" pitchFamily="18" charset="0"/>
              </a:rPr>
              <a:t> той </a:t>
            </a:r>
            <a:r>
              <a:rPr lang="ru-RU" dirty="0" err="1">
                <a:latin typeface="Cambria" pitchFamily="18" charset="0"/>
              </a:rPr>
              <a:t>нещасливий</a:t>
            </a:r>
            <a:r>
              <a:rPr lang="ru-RU" dirty="0">
                <a:latin typeface="Cambria" pitchFamily="18" charset="0"/>
              </a:rPr>
              <a:t> удар </a:t>
            </a:r>
            <a:r>
              <a:rPr lang="ru-RU" dirty="0" err="1">
                <a:latin typeface="Cambria" pitchFamily="18" charset="0"/>
              </a:rPr>
              <a:t>м'ячем</a:t>
            </a:r>
            <a:r>
              <a:rPr lang="ru-RU" dirty="0">
                <a:latin typeface="Cambria" pitchFamily="18" charset="0"/>
              </a:rPr>
              <a:t> в око, </a:t>
            </a:r>
            <a:r>
              <a:rPr lang="ru-RU" dirty="0" err="1">
                <a:latin typeface="Cambria" pitchFamily="18" charset="0"/>
              </a:rPr>
              <a:t>який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призвів</a:t>
            </a:r>
            <a:r>
              <a:rPr lang="ru-RU" dirty="0">
                <a:latin typeface="Cambria" pitchFamily="18" charset="0"/>
              </a:rPr>
              <a:t> до </a:t>
            </a:r>
            <a:r>
              <a:rPr lang="ru-RU" dirty="0" err="1">
                <a:latin typeface="Cambria" pitchFamily="18" charset="0"/>
              </a:rPr>
              <a:t>повної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сліпоти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Андреа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Бочеллі</a:t>
            </a:r>
            <a:r>
              <a:rPr lang="ru-RU" dirty="0">
                <a:latin typeface="Cambria" pitchFamily="18" charset="0"/>
              </a:rPr>
              <a:t> – </a:t>
            </a:r>
            <a:r>
              <a:rPr lang="ru-RU" dirty="0" err="1">
                <a:latin typeface="Cambria" pitchFamily="18" charset="0"/>
              </a:rPr>
              <a:t>всесвітньо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відомий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співак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чиї</a:t>
            </a:r>
            <a:r>
              <a:rPr lang="ru-RU" dirty="0">
                <a:latin typeface="Cambria" pitchFamily="18" charset="0"/>
              </a:rPr>
              <a:t> 23 </a:t>
            </a:r>
            <a:r>
              <a:rPr lang="ru-RU" dirty="0" err="1">
                <a:latin typeface="Cambria" pitchFamily="18" charset="0"/>
              </a:rPr>
              <a:t>мільйон</a:t>
            </a:r>
            <a:r>
              <a:rPr lang="uk-UA" dirty="0">
                <a:latin typeface="Cambria" pitchFamily="18" charset="0"/>
              </a:rPr>
              <a:t>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дисків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були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розпродані</a:t>
            </a:r>
            <a:r>
              <a:rPr lang="ru-RU" dirty="0">
                <a:latin typeface="Cambria" pitchFamily="18" charset="0"/>
              </a:rPr>
              <a:t>, кандидат на </a:t>
            </a:r>
            <a:r>
              <a:rPr lang="ru-RU" dirty="0" err="1">
                <a:latin typeface="Cambria" pitchFamily="18" charset="0"/>
              </a:rPr>
              <a:t>вручення</a:t>
            </a:r>
            <a:r>
              <a:rPr lang="ru-RU" dirty="0">
                <a:latin typeface="Cambria" pitchFamily="18" charset="0"/>
              </a:rPr>
              <a:t> Оскара, </a:t>
            </a:r>
            <a:r>
              <a:rPr lang="ru-RU" dirty="0" err="1">
                <a:latin typeface="Cambria" pitchFamily="18" charset="0"/>
              </a:rPr>
              <a:t>нагороджений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зіркою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Голівудській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алеї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слави</a:t>
            </a:r>
            <a:r>
              <a:rPr lang="ru-RU" dirty="0">
                <a:latin typeface="Cambria" pitchFamily="18" charset="0"/>
              </a:rPr>
              <a:t>.</a:t>
            </a:r>
            <a:endParaRPr lang="en-US" dirty="0"/>
          </a:p>
        </p:txBody>
      </p:sp>
      <p:pic>
        <p:nvPicPr>
          <p:cNvPr id="6148" name="Picture 4" descr="Зображенн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55273"/>
            <a:ext cx="3894666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1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290" y="207818"/>
            <a:ext cx="7015711" cy="1722582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tx1"/>
                </a:solidFill>
                <a:latin typeface="Cambria" pitchFamily="18" charset="0"/>
              </a:rPr>
              <a:t>Діагноз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</a:rPr>
              <a:t>цукровий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</a:rPr>
              <a:t>діабет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</a:rPr>
              <a:t>значно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</a:rPr>
              <a:t>ускладнив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</a:rPr>
              <a:t>життя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таким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</a:rPr>
              <a:t>відомим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</a:rPr>
              <a:t>особистостям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, як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Елвіс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Престлі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, Томас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Едісон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, Сильвестр Сталлоне,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Федір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Шаляпін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Юрій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Нікулін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Микита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Хрущов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, Михайло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Горбачов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Ернест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Cambria" pitchFamily="18" charset="0"/>
              </a:rPr>
              <a:t>Хемінгуей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, Шерон Стоун.</a:t>
            </a:r>
            <a:br>
              <a:rPr lang="ru-RU" sz="2000" b="1" dirty="0">
                <a:solidFill>
                  <a:schemeClr val="tx1"/>
                </a:solidFill>
                <a:latin typeface="Cambria" pitchFamily="18" charset="0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190" y="1457276"/>
            <a:ext cx="203899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Томас Едіс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9341">
            <a:off x="9664042" y="3378322"/>
            <a:ext cx="2353644" cy="300039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061" y="3577263"/>
            <a:ext cx="2304257" cy="307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2153">
            <a:off x="216123" y="1203713"/>
            <a:ext cx="2140362" cy="2857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26082">
            <a:off x="2782539" y="2043121"/>
            <a:ext cx="2009176" cy="299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7287" y="1593268"/>
            <a:ext cx="2175086" cy="252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Ернест Хемінхуе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65466">
            <a:off x="4153392" y="3863395"/>
            <a:ext cx="2290204" cy="2805226"/>
          </a:xfrm>
          <a:prstGeom prst="rect">
            <a:avLst/>
          </a:prstGeom>
        </p:spPr>
      </p:pic>
      <p:pic>
        <p:nvPicPr>
          <p:cNvPr id="10" name="Рисунок 9" descr="Шерон Стоун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13" y="4305546"/>
            <a:ext cx="1968303" cy="24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733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b="1" dirty="0" err="1">
                <a:solidFill>
                  <a:schemeClr val="tx1"/>
                </a:solidFill>
                <a:latin typeface="Cambria" pitchFamily="18" charset="0"/>
              </a:rPr>
              <a:t>Паралімпійський</a:t>
            </a:r>
            <a:r>
              <a:rPr lang="ru-RU" sz="31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b="1" dirty="0" err="1">
                <a:solidFill>
                  <a:schemeClr val="tx1"/>
                </a:solidFill>
                <a:latin typeface="Cambria" pitchFamily="18" charset="0"/>
              </a:rPr>
              <a:t>рух</a:t>
            </a:r>
            <a:r>
              <a:rPr lang="ru-RU" sz="31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в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принципі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-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це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одне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з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найбільших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досягнень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людської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цивілізації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бо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допомагає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усвідомити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рівні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права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всіх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без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винятку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, у тому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числі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, й право </a:t>
            </a:r>
            <a:r>
              <a:rPr lang="ru-RU" sz="3100" dirty="0" err="1">
                <a:solidFill>
                  <a:schemeClr val="tx1"/>
                </a:solidFill>
                <a:latin typeface="Cambria" pitchFamily="18" charset="0"/>
              </a:rPr>
              <a:t>займатися</a:t>
            </a:r>
            <a:r>
              <a:rPr lang="ru-RU" sz="3100" dirty="0">
                <a:solidFill>
                  <a:schemeClr val="tx1"/>
                </a:solidFill>
                <a:latin typeface="Cambria" pitchFamily="18" charset="0"/>
              </a:rPr>
              <a:t> спортом</a:t>
            </a:r>
            <a:r>
              <a:rPr lang="ru-RU" sz="3100" dirty="0">
                <a:latin typeface="Cambria" pitchFamily="18" charset="0"/>
              </a:rPr>
              <a:t>.</a:t>
            </a:r>
            <a:endParaRPr lang="en-US" sz="3100" dirty="0"/>
          </a:p>
        </p:txBody>
      </p:sp>
      <p:pic>
        <p:nvPicPr>
          <p:cNvPr id="7172" name="Picture 4" descr=" -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3" y="2632364"/>
            <a:ext cx="8415019" cy="377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1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87" y="415635"/>
            <a:ext cx="7240477" cy="5597237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1992 році Генеральна асамблея ООН проголосила 3 грудня Міжнародним днем інвалідів, яке українське суспільство разом</a:t>
            </a:r>
            <a:b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зі  світовим  співтовариством  відзначає щороку.</a:t>
            </a:r>
            <a:b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Знаковим для нашої країни стало підписання у вересні 2008 року Президентом України Віктором Ющенко документів про приєднання України до Конвенції ООН про права інвалідів.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en-US" sz="31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Привітання з Міжнародним днем людей з інвалідністю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3" y="2976563"/>
            <a:ext cx="455801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2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pu.gov.ua/SiteAssets/news/Pictures/%D0%BF%D0%B0%D1%80%D0%B0%D0%BE%D0%BB%D1%96%D0%BC%D0%BF%D1%96%D0%B9%D1%86%D1%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8703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eukrainians.org/wp-content/uploads/2016/09/main_1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3" y="187038"/>
            <a:ext cx="4267200" cy="23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quot;Параолімпійці&quot;-атошники два місяці трен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3217719"/>
            <a:ext cx="4281054" cy="32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n.20minut.ua/uploads/content2/1475860791_IMG_04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24461"/>
            <a:ext cx="4488874" cy="35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5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043" y="387928"/>
            <a:ext cx="8596668" cy="1579418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Ці «великі люди» щоденно доводять, що фізичні вади – не перешкода для спортивних звершень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Паралімпійці: у боротьбі за безмежні можлив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2092036"/>
            <a:ext cx="4003964" cy="29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ukrinform.com/photos/2016_05/1463571111-4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82" y="2092036"/>
            <a:ext cx="4073237" cy="30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ихайло Ткачен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13" y="3037609"/>
            <a:ext cx="3797684" cy="32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8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904234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</a:rPr>
              <a:t>«Золоті правила людяності»: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>
                <a:latin typeface="Cambria" pitchFamily="18" charset="0"/>
              </a:rPr>
              <a:t>1. Ставитися до інших так, </a:t>
            </a:r>
          </a:p>
          <a:p>
            <a:pPr algn="just">
              <a:buNone/>
            </a:pPr>
            <a:r>
              <a:rPr lang="uk-UA" sz="2400" dirty="0">
                <a:latin typeface="Cambria" pitchFamily="18" charset="0"/>
              </a:rPr>
              <a:t>як ви б хотіли, щоб ставились </a:t>
            </a:r>
          </a:p>
          <a:p>
            <a:pPr algn="just">
              <a:buNone/>
            </a:pPr>
            <a:r>
              <a:rPr lang="uk-UA" sz="2400" dirty="0">
                <a:latin typeface="Cambria" pitchFamily="18" charset="0"/>
              </a:rPr>
              <a:t>до вас. </a:t>
            </a:r>
            <a:endParaRPr lang="ru-RU" sz="2400" dirty="0">
              <a:latin typeface="Cambria" pitchFamily="18" charset="0"/>
            </a:endParaRPr>
          </a:p>
          <a:p>
            <a:pPr algn="just"/>
            <a:r>
              <a:rPr lang="uk-UA" sz="2400" dirty="0">
                <a:latin typeface="Cambria" pitchFamily="18" charset="0"/>
              </a:rPr>
              <a:t> 2. Поважати інших, особливо старших і слабших від себе. </a:t>
            </a:r>
            <a:endParaRPr lang="ru-RU" sz="2400" dirty="0">
              <a:latin typeface="Cambria" pitchFamily="18" charset="0"/>
            </a:endParaRPr>
          </a:p>
          <a:p>
            <a:pPr algn="just"/>
            <a:r>
              <a:rPr lang="uk-UA" sz="2400" dirty="0">
                <a:latin typeface="Cambria" pitchFamily="18" charset="0"/>
              </a:rPr>
              <a:t> 3. Не сміятися над інвалідами. </a:t>
            </a:r>
            <a:endParaRPr lang="ru-RU" sz="2400" dirty="0">
              <a:latin typeface="Cambria" pitchFamily="18" charset="0"/>
            </a:endParaRPr>
          </a:p>
          <a:p>
            <a:pPr algn="just"/>
            <a:r>
              <a:rPr lang="uk-UA" sz="2400" dirty="0">
                <a:latin typeface="Cambria" pitchFamily="18" charset="0"/>
              </a:rPr>
              <a:t> 4. Не проходити байдуже повз людську біду, горе, розпач. </a:t>
            </a:r>
            <a:endParaRPr lang="ru-RU" sz="2400" dirty="0">
              <a:latin typeface="Cambria" pitchFamily="18" charset="0"/>
            </a:endParaRPr>
          </a:p>
          <a:p>
            <a:pPr algn="just"/>
            <a:r>
              <a:rPr lang="uk-UA" sz="2400" dirty="0">
                <a:latin typeface="Cambria" pitchFamily="18" charset="0"/>
              </a:rPr>
              <a:t>5. Уміти не тільки поспівчувати у горі, а й порадіти чужому успіху.</a:t>
            </a:r>
            <a:endParaRPr lang="ru-RU" sz="2400" dirty="0"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742" y="7621312"/>
            <a:ext cx="2391388" cy="15234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www.poglyad.tv/wp-content/uploads/2019/05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992582"/>
            <a:ext cx="4254771" cy="26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9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5527"/>
            <a:ext cx="8596668" cy="2105891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tx1"/>
                </a:solidFill>
                <a:latin typeface="Cambria" pitchFamily="18" charset="0"/>
              </a:rPr>
              <a:t>Люди з вадами мають щирі серця і теплу душу. Доброта і чуйність, співпереживання і щиросердечність, уміння розділити чужий біль, підтримати у важку хвилину, розрадити в горі й біді – це в характері нашого народу.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schoolin13.com.ua/wp-content/uploads/2014/12/20141201_1204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30582"/>
            <a:ext cx="8134157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40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ТІЛЬКИ   МИЛОСЕРДЯ 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РОБИТЬ   НАС  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СПРАВЖНІМИ 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ЛЮДЬМИ!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dirty="0"/>
          </a:p>
        </p:txBody>
      </p:sp>
      <p:sp>
        <p:nvSpPr>
          <p:cNvPr id="3" name="AutoShape 2" descr="Векторная плоская иллюстрация инвалидности в мире — стоковый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Благодійна акція для дітей до Міжнародного Дня інвалідів «Твори добр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6" y="2715491"/>
            <a:ext cx="6794038" cy="34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0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153" y="124690"/>
            <a:ext cx="8596668" cy="3456710"/>
          </a:xfrm>
        </p:spPr>
        <p:txBody>
          <a:bodyPr>
            <a:noAutofit/>
          </a:bodyPr>
          <a:lstStyle/>
          <a:p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інвалідів є днем нагадування людству про гуманність і милосердя, про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суспільства перед інвалідами, що потребують захисту прав і підтримки, а також пояснення переваг суспільства, які воно отримує від участі людей з обмеженими можливостями у політичному, соціальному, економічному та культурному житті. 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Мета, заради якої був проголошений цей день – повне і рівноцінне дотримання прав людини і участь людей з обмеженими можливостями у житті суспільства. 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ipbap.ru/wp-content/uploads/2019/04/denin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5" y="3581400"/>
            <a:ext cx="8423564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2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49" y="304800"/>
            <a:ext cx="8596668" cy="174567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10% населення світу, або 650 млн. людей – інваліди. Чисельність інвалідів у нашій країні становить близько 2,7 млн. осіб, а це 4% населення держави.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bipbap.ru/wp-content/uploads/2019/04/pngtree-world-disabled-day-disabled-day-care-love-image_18962-640x2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3" y="2230582"/>
            <a:ext cx="8686800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9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333300"/>
                </a:solidFill>
                <a:latin typeface="Cambria" pitchFamily="18" charset="0"/>
              </a:rPr>
              <a:t>Головні причини інвалідності дітей: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367337"/>
            <a:ext cx="8596667" cy="1255135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rgbClr val="333300"/>
                </a:solidFill>
                <a:latin typeface="Cambria" pitchFamily="18" charset="0"/>
              </a:rPr>
              <a:t>- вроджені аномалії – 28,3 %;</a:t>
            </a:r>
          </a:p>
          <a:p>
            <a:r>
              <a:rPr lang="uk-UA" sz="1800" dirty="0">
                <a:solidFill>
                  <a:srgbClr val="333300"/>
                </a:solidFill>
                <a:latin typeface="Cambria" pitchFamily="18" charset="0"/>
              </a:rPr>
              <a:t>- хвороби нервової системи – 28,1 %;</a:t>
            </a:r>
          </a:p>
          <a:p>
            <a:r>
              <a:rPr lang="uk-UA" sz="1800" dirty="0">
                <a:solidFill>
                  <a:srgbClr val="333300"/>
                </a:solidFill>
                <a:latin typeface="Cambria" pitchFamily="18" charset="0"/>
              </a:rPr>
              <a:t>- розлади психіки і поведінки – 14,4 %.</a:t>
            </a:r>
          </a:p>
          <a:p>
            <a:pPr>
              <a:buFontTx/>
              <a:buChar char="-"/>
            </a:pPr>
            <a:endParaRPr lang="ru-RU" b="1" dirty="0">
              <a:solidFill>
                <a:srgbClr val="333300"/>
              </a:solidFill>
              <a:latin typeface="Gigi" pitchFamily="82" charset="0"/>
            </a:endParaRPr>
          </a:p>
          <a:p>
            <a:endParaRPr lang="en-US" dirty="0"/>
          </a:p>
        </p:txBody>
      </p:sp>
      <p:pic>
        <p:nvPicPr>
          <p:cNvPr id="4098" name="Picture 2" descr="https://bipbap.ru/wp-content/uploads/2019/04/s-17ec947e045d78454e06cb8b926f9a1436f5c3d6-640x5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5" b="22045"/>
          <a:stretch>
            <a:fillRect/>
          </a:stretch>
        </p:blipFill>
        <p:spPr bwMode="auto">
          <a:xfrm>
            <a:off x="0" y="0"/>
            <a:ext cx="9407236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7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52061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термін, що об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єднує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різні порушення, обмеження активності і можливої участі в житті суспільства.                        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Порушення – це проблеми, що виникають у функціях або структурах організму; обмеження активності – це труднощі, які відчуває людина при виконанні будь-яких завдань, дій, рухів.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0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c24.zosh.zt.ua/wp-content/uploads/2020/12/y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0"/>
            <a:ext cx="8534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6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71" y="2147454"/>
            <a:ext cx="8596668" cy="261851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зі світовими іменами, які були людьми з обмеженими можливостями: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5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093" y="2551160"/>
            <a:ext cx="3854528" cy="14292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dirty="0">
                <a:latin typeface="Arial Narrow" panose="020B0606020202030204" pitchFamily="34" charset="0"/>
              </a:rPr>
              <a:t>Мігель Сервантес  </a:t>
            </a:r>
            <a:r>
              <a:rPr lang="uk-UA" sz="2800" dirty="0">
                <a:latin typeface="Arial Narrow" panose="020B0606020202030204" pitchFamily="34" charset="0"/>
              </a:rPr>
              <a:t>– іспанський письменник, автор всесвітньо відомого роману “Дон Кіхот”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  <a:r>
              <a:rPr lang="uk-UA" sz="2800" dirty="0">
                <a:latin typeface="Arial Narrow" panose="020B0606020202030204" pitchFamily="34" charset="0"/>
              </a:rPr>
              <a:t>Сервантес  перебував на військовій службі і під час бою був поранений, а згодом втратив ліву руку. Згодом він писав, що Бог, залишивши його без однієї руки, змусив іншу його руку працювати вдвічі сильніше.</a:t>
            </a:r>
            <a:endParaRPr lang="ru-RU" sz="28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Сервантес и его &quot;Дон Кихо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1" y="502556"/>
            <a:ext cx="4286250" cy="5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145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1079</Words>
  <Application>Microsoft Office PowerPoint</Application>
  <PresentationFormat>Широкий екран</PresentationFormat>
  <Paragraphs>43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Berlin Sans FB Demi</vt:lpstr>
      <vt:lpstr>Bookman Old Style</vt:lpstr>
      <vt:lpstr>Cambria</vt:lpstr>
      <vt:lpstr>Gigi</vt:lpstr>
      <vt:lpstr>Times New Roman</vt:lpstr>
      <vt:lpstr>Trebuchet MS</vt:lpstr>
      <vt:lpstr>Wingdings 3</vt:lpstr>
      <vt:lpstr>Аспект</vt:lpstr>
      <vt:lpstr>Презентація PowerPoint</vt:lpstr>
      <vt:lpstr>В 1992 році Генеральна асамблея ООН проголосила 3 грудня Міжнародним днем інвалідів, яке українське суспільство разом зі  світовим  співтовариством  відзначає щороку.  Знаковим для нашої країни стало підписання у вересні 2008 року Президентом України Віктором Ющенко документів про приєднання України до Конвенції ООН про права інвалідів.  </vt:lpstr>
      <vt:lpstr>Міжнародний день інвалідів є днем нагадування людству про гуманність і милосердя, про обов’язок суспільства перед інвалідами, що потребують захисту прав і підтримки, а також пояснення переваг суспільства, які воно отримує від участі людей з обмеженими можливостями у політичному, соціальному, економічному та культурному житті.  Мета, заради якої був проголошений цей день – повне і рівноцінне дотримання прав людини і участь людей з обмеженими можливостями у житті суспільства.  </vt:lpstr>
      <vt:lpstr>Близько 10% населення світу, або 650 млн. людей – інваліди. Чисельність інвалідів у нашій країні становить близько 2,7 млн. осіб, а це 4% населення держави.</vt:lpstr>
      <vt:lpstr>Головні причини інвалідності дітей:</vt:lpstr>
      <vt:lpstr>Інвалідність – це термін, що об’єднує різні порушення, обмеження активності і можливої участі в житті суспільства.                                   Порушення – це проблеми, що виникають у функціях або структурах організму; обмеження активності – це труднощі, які відчуває людина при виконанні будь-яких завдань, дій, рухів. </vt:lpstr>
      <vt:lpstr>Презентація PowerPoint</vt:lpstr>
      <vt:lpstr>Люди зі світовими іменами, які були людьми з обмеженими можливостями:</vt:lpstr>
      <vt:lpstr>Презентація PowerPoint</vt:lpstr>
      <vt:lpstr>Людвіг ван Бетховен</vt:lpstr>
      <vt:lpstr>Луї Брайль</vt:lpstr>
      <vt:lpstr>Франклін Делано Рузвельт</vt:lpstr>
      <vt:lpstr>Олексій Петрович Маресьєв</vt:lpstr>
      <vt:lpstr>Ванга</vt:lpstr>
      <vt:lpstr>Ярослав Мудрий</vt:lpstr>
      <vt:lpstr>Піфагор - грецький філософ і математик. Юлій Цезар – римський імператор. Їх об’єднує те, що обидва хворіли на епілепсію, через яку часто втрачали свідомість.</vt:lpstr>
      <vt:lpstr>Андреа Бочеллі</vt:lpstr>
      <vt:lpstr>Діагноз «цукровий діабет» значно ускладнив життя таким відомим особистостям, як Елвіс Престлі, Томас Едісон, Сильвестр Сталлоне, Федір Шаляпін, Юрій Нікулін, Микита Хрущов, Михайло Горбачов, Ернест Хемінгуей, Шерон Стоун. </vt:lpstr>
      <vt:lpstr> Паралімпійський рух в принципі - це одне з найбільших досягнень людської цивілізації, бо допомагає  усвідомити рівні права всіх без винятку, у тому числі, й право займатися спортом.</vt:lpstr>
      <vt:lpstr>Презентація PowerPoint</vt:lpstr>
      <vt:lpstr>Ці «великі люди» щоденно доводять, що фізичні вади – не перешкода для спортивних звершень</vt:lpstr>
      <vt:lpstr>«Золоті правила людяності»:</vt:lpstr>
      <vt:lpstr>Люди з вадами мають щирі серця і теплу душу. Доброта і чуйність, співпереживання і щиросердечність, уміння розділити чужий біль, підтримати у важку хвилину, розрадити в горі й біді – це в характері нашого народу.</vt:lpstr>
      <vt:lpstr>ТІЛЬКИ   МИЛОСЕРДЯ  РОБИТЬ   НАС   СПРАВЖНІМИ  ЛЮДЬМИ!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MBFK</cp:lastModifiedBy>
  <cp:revision>37</cp:revision>
  <dcterms:created xsi:type="dcterms:W3CDTF">2022-10-07T10:07:13Z</dcterms:created>
  <dcterms:modified xsi:type="dcterms:W3CDTF">2025-12-01T07:52:02Z</dcterms:modified>
</cp:coreProperties>
</file>