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9C129-44C7-4EAD-8CAD-B913E53527EB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76BBB-8598-4BAF-8E07-6C8E9E4F7F9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219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6BBB-8598-4BAF-8E07-6C8E9E4F7F90}" type="slidenum">
              <a:rPr lang="ru-UA" smtClean="0"/>
              <a:t>10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303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833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97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47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846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5305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463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1086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65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70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437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07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662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109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756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41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692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41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746B382-53D4-40B8-AFB5-46A6BFA8CBDF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2BC968A-4193-4A57-9AF8-5A160483307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824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451B01-C590-4FA0-AA52-C87898A1F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432" y="739141"/>
            <a:ext cx="8689976" cy="3276598"/>
          </a:xfrm>
        </p:spPr>
        <p:txBody>
          <a:bodyPr>
            <a:normAutofit fontScale="90000"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Маріупольський будівельний фаховий коледж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Насильство</a:t>
            </a:r>
            <a:endParaRPr lang="ru-UA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1EDF0140-9F64-4FE8-A8C5-E3CD39036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446020"/>
          </a:xfrm>
        </p:spPr>
        <p:txBody>
          <a:bodyPr>
            <a:normAutofit fontScale="92500" lnSpcReduction="10000"/>
          </a:bodyPr>
          <a:lstStyle/>
          <a:p>
            <a:pPr algn="r"/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педагог</a:t>
            </a:r>
          </a:p>
          <a:p>
            <a:pPr algn="r"/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 </a:t>
            </a:r>
            <a:r>
              <a:rPr lang="uk-UA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зіненко</a:t>
            </a:r>
            <a:endPara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Хмельницький </a:t>
            </a:r>
          </a:p>
          <a:p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UA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0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2DD7B-7CE7-4A0B-95F4-86673B38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1122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виявити жертву насильства</a:t>
            </a:r>
            <a:endParaRPr lang="ru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30BC96-0675-4972-8024-6F718211AE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1374" y="1528892"/>
            <a:ext cx="10363826" cy="4710591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Постраждалі від насильства схильні мовчати про це з різних причин. Тому важливо вміти помічати ознаки, що можуть свідчити про насильство – для вчасної та ефективної допомоги</a:t>
            </a:r>
          </a:p>
          <a:p>
            <a:pPr marL="0" indent="0" algn="ctr">
              <a:buNone/>
            </a:pP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Типові ознаки: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Психологічні: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мовчазливість, скованість, односкладові відповіді на запитання;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Фізичні: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заплакане обличчя, набряклі очі та обличчя загалом, незвичайні опіки, сліди укусів, забиті місця, синці, подряпини на видимих частинах тіла;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Економічні: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наочні ознаки існування в злиднях (недоїдання, старий одяг, тощо)</a:t>
            </a:r>
            <a:endParaRPr lang="uk-UA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UA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8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0E86A-D32D-460B-8904-8CF5379DC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 з постраждалим</a:t>
            </a:r>
            <a:endParaRPr lang="ru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86451B9-F18E-4CDE-9C59-D308EF6EAA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7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Особа, постраждала від насильства, не завжди прямо скаже про таку ситуацію вдома. Тому, якщо у неї виявляються непрямі ознаки насильства, насамперед варто встановити діалог.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Почати розмову можна із фраз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тебе сумний вигляд. Щось сталося?»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можу тобі допомогти?»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Розмовляючи із постраждалою особою, важливо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уважно слухати і не перебивати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Важливо дати зрозуміти, що вам можна довіритися і ви готові допомогти. І особливо - що ви повна протилежність кривднику.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4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7AFB6-C86A-4DD0-9DA0-BECB220B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– свідок: що робити?</a:t>
            </a:r>
            <a:endParaRPr lang="ru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0567EA-8A6D-4594-BE7C-A47EDCB141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81200"/>
            <a:ext cx="10363826" cy="42582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Поради стосовно того, що ви можете зробити, якщо станете свідком домашнього насильства:</a:t>
            </a:r>
          </a:p>
          <a:p>
            <a:pPr marL="457200" indent="-457200">
              <a:buAutoNum type="arabicPeriod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Оцініть ситуацію;</a:t>
            </a:r>
          </a:p>
          <a:p>
            <a:pPr marL="457200" indent="-457200">
              <a:buAutoNum type="arabicPeriod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Викличте поліцію;</a:t>
            </a:r>
          </a:p>
          <a:p>
            <a:pPr marL="457200" indent="-457200">
              <a:buAutoNum type="arabicPeriod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 допомога;</a:t>
            </a:r>
          </a:p>
          <a:p>
            <a:pPr marL="457200" indent="-457200">
              <a:buAutoNum type="arabicPeriod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Зафіксуйте побачене;</a:t>
            </a:r>
          </a:p>
          <a:p>
            <a:pPr marL="457200" indent="-457200">
              <a:buAutoNum type="arabicPeriod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Повідомте родичів або близьких жертви;</a:t>
            </a:r>
          </a:p>
          <a:p>
            <a:pPr marL="457200" indent="-457200">
              <a:buAutoNum type="arabicPeriod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Порадьте звернутися за допомогою;</a:t>
            </a:r>
          </a:p>
          <a:p>
            <a:pPr marL="457200" indent="-457200">
              <a:buAutoNum type="arabicPeriod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Проявіть небайдужість.</a:t>
            </a:r>
          </a:p>
          <a:p>
            <a:pPr marL="457200" indent="-457200">
              <a:buAutoNum type="arabicPeriod"/>
            </a:pP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79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E6301-9D34-420B-B4E2-13E4980A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7030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 - жертва</a:t>
            </a:r>
            <a:endParaRPr lang="ru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31BD76-2BD6-4884-BB5E-1E4FF3C2D1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2092772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Куди звернутися, якщо ви постраждали від насильства?</a:t>
            </a:r>
          </a:p>
          <a:p>
            <a:pPr marL="0" indent="0" algn="ctr">
              <a:buNone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 шукати допомоги та прихистку?</a:t>
            </a:r>
          </a:p>
          <a:p>
            <a:pPr marL="0" indent="0" algn="ctr">
              <a:buNone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 отримати психологічну підтримку, правову консультацію чи пораду від соціального працівника?</a:t>
            </a:r>
            <a:endParaRPr lang="ru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0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E36D58-95A2-4B87-946D-B3AC12BEF1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3754" y="530672"/>
            <a:ext cx="5106026" cy="4391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 ситуація критична та небезпечна для життя, не соромтесь викликати поліцію за телефоном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або звернутися до райвідділу та написати заяву.</a:t>
            </a:r>
          </a:p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Правоохоронці мають усі ресурси, аби припинити насильство та допомогти вам та іншим постраждалим.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4F28CD-0EDB-4C0C-A9D0-B278BA6846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3180" y="1958340"/>
            <a:ext cx="5105400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Урядовий контактний центр –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1547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 мобільного або стаціонарного)</a:t>
            </a:r>
          </a:p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гаряча лінія з попередження домашнього насильства –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116123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(з мобільного) або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0800500335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(з стаціонарного</a:t>
            </a:r>
            <a:r>
              <a:rPr lang="uk-UA" dirty="0"/>
              <a:t>)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79078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BA90C6-19EE-4DA1-A67F-D09FFA7B0B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8514" y="797372"/>
            <a:ext cx="51060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Центри соціальних служб для сімей, дітей та молоді</a:t>
            </a:r>
          </a:p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контакт-центр системи безоплатної правової допомоги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0800213103</a:t>
            </a:r>
          </a:p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потреби можуть надати прихисток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DA720E1-5A0F-4F39-A381-FC91D9C317A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3121472"/>
            <a:ext cx="5105400" cy="3424107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Мобільні бригади соціально-психологічної допомоги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htths://rozirvykolo.org/</a:t>
            </a:r>
          </a:p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Психотерапевтична платформа для допомоги особам, які зазнали насильства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5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CB6CF-538C-4092-935D-9D465720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Кроки у випадку домашнього насильства, щоб захистити себе </a:t>
            </a:r>
            <a:endParaRPr lang="ru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0D09BC-289A-413B-9110-DAB13307F3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641412"/>
            <a:ext cx="10363826" cy="3424107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безпечне місце у приміщенні та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визначІть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 можна швидко вийти з будинку;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адресу одного чи декількох місць, де можна залишитися на ніч у разі необхідності та продумайте маршрут, як швидко потрапити туди у будь-який час, запам’ятайте їхні контакти (це може бути домівка друзів чи один із притулків для постраждалих)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1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7FDD6C-48C2-4427-B1AE-AEDB245345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1854" y="812612"/>
            <a:ext cx="10363826" cy="5306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треба заплющувати очі на реальні факти і вмовляти себе не звертати уваги на насильство</a:t>
            </a:r>
          </a:p>
          <a:p>
            <a:pPr marL="0" indent="0" algn="ctr">
              <a:buNone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Будь-яке насильство, навіть якщо воно не залишає слідів на тілі, є злочином. Якщо ви страждаєте від насильства, або стали його свідком, не мовчіть – зверніться по захист та підтримку, або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повідомте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випадок насильства, допоможіть тим, хто не в змозі справитися сам!</a:t>
            </a:r>
            <a:endParaRPr lang="ru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9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22E48-363C-4D86-B480-9102C0CF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Насилля в навчальному закладі</a:t>
            </a:r>
            <a:endParaRPr lang="ru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06C1F8-AD50-4D38-8C94-BB4796BBCF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Насильством є будь-яка поведінка, що порушує права іншого</a:t>
            </a:r>
            <a:endParaRPr lang="ru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5DFF5F-C123-4AC6-9147-E1C32DF5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60" y="3589020"/>
            <a:ext cx="3947160" cy="265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07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AE87B-7B26-4999-BE38-E175E5F3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bullying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від </a:t>
            </a:r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Bully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хуліган, забіяка, грубіян)</a:t>
            </a:r>
            <a:endParaRPr lang="ru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6238BA-AC8F-4404-8479-81B67A7813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06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залякування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яка не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7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D88EE-E301-47B3-B546-F5E1DEB4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809737"/>
          </a:xfrm>
        </p:spPr>
        <p:txBody>
          <a:bodyPr>
            <a:noAutofit/>
          </a:bodyPr>
          <a:lstStyle/>
          <a:p>
            <a:r>
              <a:rPr lang="uk-UA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endParaRPr lang="ru-UA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4C692DA-594E-4378-882B-6290E6262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54" y="2194417"/>
            <a:ext cx="10351752" cy="383502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 увагу суспільства до проблеми насильства в сім’ї, у навчальному закладі, у громаді та об’єднати зусилля кожного, хто прагне створити безпечне, поважне та підтримувальне середовище</a:t>
            </a:r>
            <a:endParaRPr lang="ru-U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89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0B477-BEED-42BB-852D-1F7EBF7F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Прояви </a:t>
            </a:r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F08ED5-A20C-4FBD-B114-17F843B4D7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36420"/>
            <a:ext cx="10363826" cy="4403063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штовхання, підніжки,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удари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речей. </a:t>
            </a:r>
          </a:p>
          <a:p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погляди, жести,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чуток,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погрози, шантаж. </a:t>
            </a:r>
          </a:p>
          <a:p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крадіжки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речей,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Сексуальний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натяки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чуток сексуального характеру, погрози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зйомки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погрози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чуток через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месенджери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76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A5B5A-AA6A-42ED-A549-5BBDF849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3690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Поради:</a:t>
            </a:r>
            <a:endParaRPr lang="ru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DA94F8-CDC7-4B6D-B796-D6182668A8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2524" y="1731904"/>
            <a:ext cx="10363826" cy="4507579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 з дорослим, якому ти довіряєш;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Ігноруй глузування та йди від кривдників;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Тримайся поруч з приятелями, які можуть тебе захистити;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 ситуація дійшла до фізичної розправи звертайся до поліції;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застосовуй силу або цькування у відповідь;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 ти бачиш, що хтось інший страждає від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не мовчи. Пропонуй допомогу;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Пам’ятай, це не твоя провина. Ніхто не заслуговує цькувань, і ніщо не виправдовує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булінгову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поведінку.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6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C22E2C-B0A4-450D-851B-0AD17D18EE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61060"/>
            <a:ext cx="10363826" cy="4930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 – базова потреба людини.</a:t>
            </a:r>
          </a:p>
          <a:p>
            <a:pPr marL="0" indent="0" algn="ctr">
              <a:buNone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кожного – вчасно помітити і допомогти тому, хто цього потребує.</a:t>
            </a:r>
          </a:p>
          <a:p>
            <a:pPr marL="0" indent="0" algn="ctr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Куди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Дитяча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116 111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0 800 500 225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 12:00 до 16:00). </a:t>
            </a:r>
          </a:p>
          <a:p>
            <a:pPr marL="0" indent="0" algn="ctr">
              <a:buNone/>
            </a:pP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Гаряча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116 000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49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85BCE3-51D5-4796-A469-600D15E4FA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4734" y="2499360"/>
            <a:ext cx="10363826" cy="23545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ru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4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8DAEEBFD-A334-47EE-9071-DA29581AAA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r="12829"/>
          <a:stretch>
            <a:fillRect/>
          </a:stretch>
        </p:blipFill>
        <p:spPr/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3B6F402-7C84-4FF1-837F-4F2D7A6EF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0914" y="1310640"/>
            <a:ext cx="5934949" cy="48768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Тільки гнів і страх змушують застосовувати насилля»</a:t>
            </a:r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Англійський філософ, історик, політик</a:t>
            </a:r>
          </a:p>
          <a:p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Френсіс бекон</a:t>
            </a:r>
          </a:p>
          <a:p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9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EDDAA-2F88-4957-AA34-F27C3777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ж таке насильство?</a:t>
            </a:r>
            <a:endParaRPr lang="ru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8A343A-D958-4662-84E2-FABC1C417A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2344" y="1902273"/>
            <a:ext cx="10363826" cy="119144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– це будь-які умисні дії однієї людини по відношенню до іншої, якщо ці дії порушують права та свободи людини, наносять їй фізичну, моральну чи психічну шкоду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09F50-339F-45A8-A38F-F0EF80223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3431727"/>
            <a:ext cx="4770745" cy="30431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4DDF31-356D-4568-A957-2A196A09E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3426273"/>
            <a:ext cx="4911089" cy="30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941AB-3E35-40CB-B448-E97D7A87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4932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 бувають види насильства</a:t>
            </a:r>
            <a:endParaRPr lang="ru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A4243E-F3B7-42BE-A802-E8D533B547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67840"/>
            <a:ext cx="10363826" cy="4770120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штовхання, побиття, жбурляння різними предметами. Спроба вбивства</a:t>
            </a:r>
          </a:p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стеження, погрози, залякування, шантаж, приниження, ігнорування</a:t>
            </a:r>
          </a:p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сексуальні домагання, образи, зґвалтування</a:t>
            </a:r>
          </a:p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фінансовий контроль, обмеження, заборона працювати і вчитися, свідоме руйнування та пошкодження майна</a:t>
            </a:r>
          </a:p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умисний фізичний, сексуальний, психологічний чи економічний вплив, примус з боку одного члена сім’ї у відношенні до іншого з метою контролю, залякування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26EB0-15DF-424A-8651-E64B0BAD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264920"/>
            <a:ext cx="10364451" cy="4480559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розпізнати приховані форми домашнього насильства</a:t>
            </a:r>
            <a:endParaRPr lang="ru-UA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7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01AD3-AA5D-401B-A1F4-3CF34C79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Прояви психологічного насильства</a:t>
            </a:r>
            <a:endParaRPr lang="ru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BC881E-A1E0-49B1-88E6-5D2142299F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633792"/>
            <a:ext cx="10363826" cy="3424107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Образливі слова й приниження дитини щодо її успішності в навчанні, позашкільної діяльності, інтересів, захоплень чи повсякденної поведінки;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Втягнення дитини у конфлікт між дорослими, примус підтримати одного з дорослих;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 домашні конфлікти чи насильство, яке бачить дитина;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Ігнорування дитини як спосіб покарання</a:t>
            </a:r>
          </a:p>
        </p:txBody>
      </p:sp>
    </p:spTree>
    <p:extLst>
      <p:ext uri="{BB962C8B-B14F-4D97-AF65-F5344CB8AC3E}">
        <p14:creationId xmlns:p14="http://schemas.microsoft.com/office/powerpoint/2010/main" val="2681706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BB453-38B7-427F-9E86-2065D3A9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наслідки домашнього насильства</a:t>
            </a:r>
            <a:endParaRPr lang="ru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A1DF7E-D3CD-4A7F-A4ED-0F85E64F99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19300"/>
            <a:ext cx="10363826" cy="4220183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 провини;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 сорому;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Замкненість;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Страх спілкування;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самооцінка;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Зневіра в собі;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Депресія;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Відчай;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Небажання жити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09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0AF44-FFB3-4D1A-A011-9CFBE638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14754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Діти-жертви фізичного насильства схильні у дорослому віці також ставати кривдниками</a:t>
            </a:r>
            <a:endParaRPr lang="ru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C72DAA-A6E4-4D4C-9E48-1CABC2B747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2814" y="3192780"/>
            <a:ext cx="10363826" cy="29413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тих, кого били в дитинстві, і самі вважають нормальним вдарити дитину як покарання</a:t>
            </a:r>
            <a:endParaRPr lang="ru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47221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1795</TotalTime>
  <Words>1074</Words>
  <Application>Microsoft Office PowerPoint</Application>
  <PresentationFormat>Широкий екран</PresentationFormat>
  <Paragraphs>102</Paragraphs>
  <Slides>23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Tw Cen MT</vt:lpstr>
      <vt:lpstr>Wingdings</vt:lpstr>
      <vt:lpstr>Краплинка</vt:lpstr>
      <vt:lpstr>Маріупольський будівельний фаховий коледж  ДОМАШНЄ Насильство</vt:lpstr>
      <vt:lpstr>МЕТА:</vt:lpstr>
      <vt:lpstr>Презентація PowerPoint</vt:lpstr>
      <vt:lpstr>Що ж таке насильство?</vt:lpstr>
      <vt:lpstr>Які бувають види насильства</vt:lpstr>
      <vt:lpstr>Як розпізнати приховані форми домашнього насильства</vt:lpstr>
      <vt:lpstr>Прояви психологічного насильства</vt:lpstr>
      <vt:lpstr>Психологічні наслідки домашнього насильства</vt:lpstr>
      <vt:lpstr>Діти-жертви фізичного насильства схильні у дорослому віці також ставати кривдниками</vt:lpstr>
      <vt:lpstr>Як виявити жертву насильства</vt:lpstr>
      <vt:lpstr>Спілкування з постраждалим</vt:lpstr>
      <vt:lpstr>Я – свідок: що робити?</vt:lpstr>
      <vt:lpstr>Ви - жертва</vt:lpstr>
      <vt:lpstr>Презентація PowerPoint</vt:lpstr>
      <vt:lpstr>Презентація PowerPoint</vt:lpstr>
      <vt:lpstr>Кроки у випадку домашнього насильства, щоб захистити себе </vt:lpstr>
      <vt:lpstr>Презентація PowerPoint</vt:lpstr>
      <vt:lpstr>Насилля в навчальному закладі</vt:lpstr>
      <vt:lpstr>Булінг (bullying, від англ. Bully – хуліган, забіяка, грубіян)</vt:lpstr>
      <vt:lpstr>Прояви булінгу:</vt:lpstr>
      <vt:lpstr>Поради: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Маріупольський будівельний фаховий коледж  ДОМАШНЄ Насильство</dc:title>
  <dc:creator>MBFK</dc:creator>
  <cp:lastModifiedBy>MBFK</cp:lastModifiedBy>
  <cp:revision>6</cp:revision>
  <dcterms:created xsi:type="dcterms:W3CDTF">2025-11-23T16:28:48Z</dcterms:created>
  <dcterms:modified xsi:type="dcterms:W3CDTF">2025-11-25T08:44:15Z</dcterms:modified>
</cp:coreProperties>
</file>