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5" r:id="rId2"/>
    <p:sldId id="317" r:id="rId3"/>
    <p:sldId id="330" r:id="rId4"/>
    <p:sldId id="332" r:id="rId5"/>
    <p:sldId id="328" r:id="rId6"/>
    <p:sldId id="329" r:id="rId7"/>
    <p:sldId id="322" r:id="rId8"/>
    <p:sldId id="323" r:id="rId9"/>
    <p:sldId id="326" r:id="rId10"/>
    <p:sldId id="327" r:id="rId11"/>
    <p:sldId id="331" r:id="rId12"/>
    <p:sldId id="316" r:id="rId13"/>
    <p:sldId id="335" r:id="rId14"/>
    <p:sldId id="337" r:id="rId15"/>
    <p:sldId id="338" r:id="rId16"/>
    <p:sldId id="336" r:id="rId17"/>
    <p:sldId id="341" r:id="rId18"/>
    <p:sldId id="342" r:id="rId19"/>
    <p:sldId id="339" r:id="rId20"/>
    <p:sldId id="343" r:id="rId21"/>
    <p:sldId id="349" r:id="rId22"/>
    <p:sldId id="344" r:id="rId23"/>
    <p:sldId id="348" r:id="rId24"/>
    <p:sldId id="346" r:id="rId25"/>
    <p:sldId id="345" r:id="rId26"/>
    <p:sldId id="347" r:id="rId27"/>
    <p:sldId id="350" r:id="rId28"/>
    <p:sldId id="351" r:id="rId29"/>
    <p:sldId id="352" r:id="rId30"/>
    <p:sldId id="353" r:id="rId31"/>
    <p:sldId id="355" r:id="rId32"/>
    <p:sldId id="354" r:id="rId33"/>
    <p:sldId id="257" r:id="rId34"/>
    <p:sldId id="260" r:id="rId35"/>
    <p:sldId id="31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FFFF"/>
    <a:srgbClr val="6600CC"/>
    <a:srgbClr val="FF00FF"/>
    <a:srgbClr val="0099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3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19FF9-BB96-4980-BA7F-7CA6F8D4AE38}" type="doc">
      <dgm:prSet loTypeId="urn:microsoft.com/office/officeart/2005/8/layout/process2" loCatId="process" qsTypeId="urn:microsoft.com/office/officeart/2005/8/quickstyle/3d2#1" qsCatId="3D" csTypeId="urn:microsoft.com/office/officeart/2005/8/colors/colorful1#3" csCatId="colorful" phldr="1"/>
      <dgm:spPr/>
    </dgm:pt>
    <dgm:pt modelId="{E3CE340D-8F2B-4EC1-8EBE-1E79F09AC667}">
      <dgm:prSet phldrT="[Текст]"/>
      <dgm:spPr>
        <a:solidFill>
          <a:srgbClr val="00FF00"/>
        </a:solidFill>
      </dgm:spPr>
      <dgm:t>
        <a:bodyPr/>
        <a:lstStyle/>
        <a:p>
          <a:r>
            <a: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ЖЕРТВА</a:t>
          </a:r>
        </a:p>
      </dgm:t>
    </dgm:pt>
    <dgm:pt modelId="{313F650B-2F3A-463D-BE78-7BBAC5F8418F}" type="parTrans" cxnId="{9CAFBFB0-BF87-4355-8FD7-32309DC3EB18}">
      <dgm:prSet/>
      <dgm:spPr/>
      <dgm:t>
        <a:bodyPr/>
        <a:lstStyle/>
        <a:p>
          <a:endParaRPr lang="uk-UA"/>
        </a:p>
      </dgm:t>
    </dgm:pt>
    <dgm:pt modelId="{3824BCB1-FD38-4C3A-AF7F-CE40F38E7851}" type="sibTrans" cxnId="{9CAFBFB0-BF87-4355-8FD7-32309DC3EB18}">
      <dgm:prSet/>
      <dgm:spPr>
        <a:solidFill>
          <a:srgbClr val="FF00FF"/>
        </a:solidFill>
      </dgm:spPr>
      <dgm:t>
        <a:bodyPr/>
        <a:lstStyle/>
        <a:p>
          <a:endParaRPr lang="uk-UA"/>
        </a:p>
      </dgm:t>
    </dgm:pt>
    <dgm:pt modelId="{0E9BFCB4-824B-4313-BB01-8C0179E12423}">
      <dgm:prSet phldrT="[Текст]"/>
      <dgm:spPr>
        <a:solidFill>
          <a:srgbClr val="00B0F0"/>
        </a:solidFill>
      </dgm:spPr>
      <dgm:t>
        <a:bodyPr/>
        <a:lstStyle/>
        <a:p>
          <a:r>
            <a: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СПОСТЕРІГАЧ</a:t>
          </a:r>
        </a:p>
      </dgm:t>
    </dgm:pt>
    <dgm:pt modelId="{7ED44266-1D1E-425C-9631-2D14526AD1B3}" type="parTrans" cxnId="{504E992D-A63C-4DCF-91E9-9D5DA1DD69FE}">
      <dgm:prSet/>
      <dgm:spPr/>
      <dgm:t>
        <a:bodyPr/>
        <a:lstStyle/>
        <a:p>
          <a:endParaRPr lang="uk-UA"/>
        </a:p>
      </dgm:t>
    </dgm:pt>
    <dgm:pt modelId="{FAAAE826-EB60-4FAB-BD4C-1D83759F96CE}" type="sibTrans" cxnId="{504E992D-A63C-4DCF-91E9-9D5DA1DD69FE}">
      <dgm:prSet/>
      <dgm:spPr/>
      <dgm:t>
        <a:bodyPr/>
        <a:lstStyle/>
        <a:p>
          <a:endParaRPr lang="uk-UA"/>
        </a:p>
      </dgm:t>
    </dgm:pt>
    <dgm:pt modelId="{36AB6336-7D60-45B8-9FEE-D6CE46D11007}">
      <dgm:prSet phldrT="[Текст]"/>
      <dgm:spPr>
        <a:solidFill>
          <a:srgbClr val="FFFF00"/>
        </a:solidFill>
      </dgm:spPr>
      <dgm:t>
        <a:bodyPr/>
        <a:lstStyle/>
        <a:p>
          <a:r>
            <a: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АГРЕСОР</a:t>
          </a:r>
        </a:p>
      </dgm:t>
    </dgm:pt>
    <dgm:pt modelId="{AAD291D3-03D1-4E0A-BA21-F7912A09253F}" type="sibTrans" cxnId="{0AD57366-6D37-47E1-8711-E5C5353E99E9}">
      <dgm:prSet/>
      <dgm:spPr>
        <a:solidFill>
          <a:srgbClr val="FF00FF"/>
        </a:solidFill>
      </dgm:spPr>
      <dgm:t>
        <a:bodyPr/>
        <a:lstStyle/>
        <a:p>
          <a:endParaRPr lang="uk-UA"/>
        </a:p>
      </dgm:t>
    </dgm:pt>
    <dgm:pt modelId="{CA8E64EB-01C2-48C8-B6D4-78C6E13503C1}" type="parTrans" cxnId="{0AD57366-6D37-47E1-8711-E5C5353E99E9}">
      <dgm:prSet/>
      <dgm:spPr/>
      <dgm:t>
        <a:bodyPr/>
        <a:lstStyle/>
        <a:p>
          <a:endParaRPr lang="uk-UA"/>
        </a:p>
      </dgm:t>
    </dgm:pt>
    <dgm:pt modelId="{4538C2C8-D7E7-4126-8157-474845F3DA41}" type="pres">
      <dgm:prSet presAssocID="{43619FF9-BB96-4980-BA7F-7CA6F8D4AE38}" presName="linearFlow" presStyleCnt="0">
        <dgm:presLayoutVars>
          <dgm:resizeHandles val="exact"/>
        </dgm:presLayoutVars>
      </dgm:prSet>
      <dgm:spPr/>
    </dgm:pt>
    <dgm:pt modelId="{6BD72736-9BA5-481A-852A-1DF3EB3B166A}" type="pres">
      <dgm:prSet presAssocID="{36AB6336-7D60-45B8-9FEE-D6CE46D11007}" presName="node" presStyleLbl="node1" presStyleIdx="0" presStyleCnt="3" custLinFactNeighborX="-3812" custLinFactNeighborY="16864">
        <dgm:presLayoutVars>
          <dgm:bulletEnabled val="1"/>
        </dgm:presLayoutVars>
      </dgm:prSet>
      <dgm:spPr/>
    </dgm:pt>
    <dgm:pt modelId="{CFB5ED01-31DB-4227-8578-175BF4F89938}" type="pres">
      <dgm:prSet presAssocID="{AAD291D3-03D1-4E0A-BA21-F7912A09253F}" presName="sibTrans" presStyleLbl="sibTrans2D1" presStyleIdx="0" presStyleCnt="2" custAng="67126"/>
      <dgm:spPr/>
    </dgm:pt>
    <dgm:pt modelId="{4578E57D-9062-4894-9FB8-1FCF20ECD708}" type="pres">
      <dgm:prSet presAssocID="{AAD291D3-03D1-4E0A-BA21-F7912A09253F}" presName="connectorText" presStyleLbl="sibTrans2D1" presStyleIdx="0" presStyleCnt="2"/>
      <dgm:spPr/>
    </dgm:pt>
    <dgm:pt modelId="{27D378D3-F7BD-4E4D-BC96-D5BF23F40914}" type="pres">
      <dgm:prSet presAssocID="{E3CE340D-8F2B-4EC1-8EBE-1E79F09AC667}" presName="node" presStyleLbl="node1" presStyleIdx="1" presStyleCnt="3" custLinFactNeighborX="966" custLinFactNeighborY="20513">
        <dgm:presLayoutVars>
          <dgm:bulletEnabled val="1"/>
        </dgm:presLayoutVars>
      </dgm:prSet>
      <dgm:spPr/>
    </dgm:pt>
    <dgm:pt modelId="{AEDB01C6-A4E8-4C4D-BA6A-8727871E23CB}" type="pres">
      <dgm:prSet presAssocID="{3824BCB1-FD38-4C3A-AF7F-CE40F38E7851}" presName="sibTrans" presStyleLbl="sibTrans2D1" presStyleIdx="1" presStyleCnt="2" custAng="21369378" custLinFactNeighborX="-26324" custLinFactNeighborY="5070"/>
      <dgm:spPr/>
    </dgm:pt>
    <dgm:pt modelId="{35CC0909-F412-4C00-AD7D-7AA057C4539B}" type="pres">
      <dgm:prSet presAssocID="{3824BCB1-FD38-4C3A-AF7F-CE40F38E7851}" presName="connectorText" presStyleLbl="sibTrans2D1" presStyleIdx="1" presStyleCnt="2"/>
      <dgm:spPr/>
    </dgm:pt>
    <dgm:pt modelId="{B35C7098-50B8-4180-A208-F4CC7A807358}" type="pres">
      <dgm:prSet presAssocID="{0E9BFCB4-824B-4313-BB01-8C0179E12423}" presName="node" presStyleLbl="node1" presStyleIdx="2" presStyleCnt="3" custLinFactNeighborX="-4250" custLinFactNeighborY="17593">
        <dgm:presLayoutVars>
          <dgm:bulletEnabled val="1"/>
        </dgm:presLayoutVars>
      </dgm:prSet>
      <dgm:spPr/>
    </dgm:pt>
  </dgm:ptLst>
  <dgm:cxnLst>
    <dgm:cxn modelId="{3A47ED1B-1EB3-4DA6-A206-DF05C091E61E}" type="presOf" srcId="{0E9BFCB4-824B-4313-BB01-8C0179E12423}" destId="{B35C7098-50B8-4180-A208-F4CC7A807358}" srcOrd="0" destOrd="0" presId="urn:microsoft.com/office/officeart/2005/8/layout/process2"/>
    <dgm:cxn modelId="{B17D112C-4121-4A38-8FA1-71D5A25F6083}" type="presOf" srcId="{AAD291D3-03D1-4E0A-BA21-F7912A09253F}" destId="{4578E57D-9062-4894-9FB8-1FCF20ECD708}" srcOrd="1" destOrd="0" presId="urn:microsoft.com/office/officeart/2005/8/layout/process2"/>
    <dgm:cxn modelId="{504E992D-A63C-4DCF-91E9-9D5DA1DD69FE}" srcId="{43619FF9-BB96-4980-BA7F-7CA6F8D4AE38}" destId="{0E9BFCB4-824B-4313-BB01-8C0179E12423}" srcOrd="2" destOrd="0" parTransId="{7ED44266-1D1E-425C-9631-2D14526AD1B3}" sibTransId="{FAAAE826-EB60-4FAB-BD4C-1D83759F96CE}"/>
    <dgm:cxn modelId="{780BDF2D-479A-4F47-B9B5-75C66CBD6D29}" type="presOf" srcId="{E3CE340D-8F2B-4EC1-8EBE-1E79F09AC667}" destId="{27D378D3-F7BD-4E4D-BC96-D5BF23F40914}" srcOrd="0" destOrd="0" presId="urn:microsoft.com/office/officeart/2005/8/layout/process2"/>
    <dgm:cxn modelId="{0AD57366-6D37-47E1-8711-E5C5353E99E9}" srcId="{43619FF9-BB96-4980-BA7F-7CA6F8D4AE38}" destId="{36AB6336-7D60-45B8-9FEE-D6CE46D11007}" srcOrd="0" destOrd="0" parTransId="{CA8E64EB-01C2-48C8-B6D4-78C6E13503C1}" sibTransId="{AAD291D3-03D1-4E0A-BA21-F7912A09253F}"/>
    <dgm:cxn modelId="{C1F4EF74-3373-48EA-8AE7-C73E45F0CE60}" type="presOf" srcId="{36AB6336-7D60-45B8-9FEE-D6CE46D11007}" destId="{6BD72736-9BA5-481A-852A-1DF3EB3B166A}" srcOrd="0" destOrd="0" presId="urn:microsoft.com/office/officeart/2005/8/layout/process2"/>
    <dgm:cxn modelId="{321B4487-5308-48DE-BEA8-9F92CE195308}" type="presOf" srcId="{AAD291D3-03D1-4E0A-BA21-F7912A09253F}" destId="{CFB5ED01-31DB-4227-8578-175BF4F89938}" srcOrd="0" destOrd="0" presId="urn:microsoft.com/office/officeart/2005/8/layout/process2"/>
    <dgm:cxn modelId="{319C56A3-042E-46BB-914D-59D280B4FD31}" type="presOf" srcId="{43619FF9-BB96-4980-BA7F-7CA6F8D4AE38}" destId="{4538C2C8-D7E7-4126-8157-474845F3DA41}" srcOrd="0" destOrd="0" presId="urn:microsoft.com/office/officeart/2005/8/layout/process2"/>
    <dgm:cxn modelId="{9CAFBFB0-BF87-4355-8FD7-32309DC3EB18}" srcId="{43619FF9-BB96-4980-BA7F-7CA6F8D4AE38}" destId="{E3CE340D-8F2B-4EC1-8EBE-1E79F09AC667}" srcOrd="1" destOrd="0" parTransId="{313F650B-2F3A-463D-BE78-7BBAC5F8418F}" sibTransId="{3824BCB1-FD38-4C3A-AF7F-CE40F38E7851}"/>
    <dgm:cxn modelId="{3D93C0C2-9B4D-4582-AAE9-854557A49BD4}" type="presOf" srcId="{3824BCB1-FD38-4C3A-AF7F-CE40F38E7851}" destId="{AEDB01C6-A4E8-4C4D-BA6A-8727871E23CB}" srcOrd="0" destOrd="0" presId="urn:microsoft.com/office/officeart/2005/8/layout/process2"/>
    <dgm:cxn modelId="{75A509CB-A2E3-4ABC-BAB9-F36BD589AC5A}" type="presOf" srcId="{3824BCB1-FD38-4C3A-AF7F-CE40F38E7851}" destId="{35CC0909-F412-4C00-AD7D-7AA057C4539B}" srcOrd="1" destOrd="0" presId="urn:microsoft.com/office/officeart/2005/8/layout/process2"/>
    <dgm:cxn modelId="{F7E7DF25-44D2-4964-A991-49DE4121F489}" type="presParOf" srcId="{4538C2C8-D7E7-4126-8157-474845F3DA41}" destId="{6BD72736-9BA5-481A-852A-1DF3EB3B166A}" srcOrd="0" destOrd="0" presId="urn:microsoft.com/office/officeart/2005/8/layout/process2"/>
    <dgm:cxn modelId="{5C093E63-EDF3-4168-A48C-0A553D87A246}" type="presParOf" srcId="{4538C2C8-D7E7-4126-8157-474845F3DA41}" destId="{CFB5ED01-31DB-4227-8578-175BF4F89938}" srcOrd="1" destOrd="0" presId="urn:microsoft.com/office/officeart/2005/8/layout/process2"/>
    <dgm:cxn modelId="{D1AA6B3F-35FE-476B-9B1C-731E6956D5C0}" type="presParOf" srcId="{CFB5ED01-31DB-4227-8578-175BF4F89938}" destId="{4578E57D-9062-4894-9FB8-1FCF20ECD708}" srcOrd="0" destOrd="0" presId="urn:microsoft.com/office/officeart/2005/8/layout/process2"/>
    <dgm:cxn modelId="{93EBA40F-BF61-468F-AA44-3DBFACBF0A60}" type="presParOf" srcId="{4538C2C8-D7E7-4126-8157-474845F3DA41}" destId="{27D378D3-F7BD-4E4D-BC96-D5BF23F40914}" srcOrd="2" destOrd="0" presId="urn:microsoft.com/office/officeart/2005/8/layout/process2"/>
    <dgm:cxn modelId="{93060BBC-0BEE-4287-9264-594FF4014B61}" type="presParOf" srcId="{4538C2C8-D7E7-4126-8157-474845F3DA41}" destId="{AEDB01C6-A4E8-4C4D-BA6A-8727871E23CB}" srcOrd="3" destOrd="0" presId="urn:microsoft.com/office/officeart/2005/8/layout/process2"/>
    <dgm:cxn modelId="{BC1DE6F5-AC2A-497A-9AE3-1A37116DAD13}" type="presParOf" srcId="{AEDB01C6-A4E8-4C4D-BA6A-8727871E23CB}" destId="{35CC0909-F412-4C00-AD7D-7AA057C4539B}" srcOrd="0" destOrd="0" presId="urn:microsoft.com/office/officeart/2005/8/layout/process2"/>
    <dgm:cxn modelId="{B5F2AD32-714B-4249-BFC4-9515D3FB9DD4}" type="presParOf" srcId="{4538C2C8-D7E7-4126-8157-474845F3DA41}" destId="{B35C7098-50B8-4180-A208-F4CC7A80735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72736-9BA5-481A-852A-1DF3EB3B166A}">
      <dsp:nvSpPr>
        <dsp:cNvPr id="0" name=""/>
        <dsp:cNvSpPr/>
      </dsp:nvSpPr>
      <dsp:spPr>
        <a:xfrm>
          <a:off x="1359663" y="95476"/>
          <a:ext cx="2038162" cy="1132312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АГРЕСОР</a:t>
          </a:r>
        </a:p>
      </dsp:txBody>
      <dsp:txXfrm>
        <a:off x="1392827" y="128640"/>
        <a:ext cx="1971834" cy="1065984"/>
      </dsp:txXfrm>
    </dsp:sp>
    <dsp:sp modelId="{CFB5ED01-31DB-4227-8578-175BF4F89938}">
      <dsp:nvSpPr>
        <dsp:cNvPr id="0" name=""/>
        <dsp:cNvSpPr/>
      </dsp:nvSpPr>
      <dsp:spPr>
        <a:xfrm rot="5272596">
          <a:off x="2207028" y="1266426"/>
          <a:ext cx="440817" cy="509540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/>
        </a:p>
      </dsp:txBody>
      <dsp:txXfrm rot="-5400000">
        <a:off x="2272125" y="1300833"/>
        <a:ext cx="305724" cy="308572"/>
      </dsp:txXfrm>
    </dsp:sp>
    <dsp:sp modelId="{27D378D3-F7BD-4E4D-BC96-D5BF23F40914}">
      <dsp:nvSpPr>
        <dsp:cNvPr id="0" name=""/>
        <dsp:cNvSpPr/>
      </dsp:nvSpPr>
      <dsp:spPr>
        <a:xfrm>
          <a:off x="1457047" y="1814604"/>
          <a:ext cx="2038162" cy="1132312"/>
        </a:xfrm>
        <a:prstGeom prst="roundRect">
          <a:avLst>
            <a:gd name="adj" fmla="val 10000"/>
          </a:avLst>
        </a:prstGeom>
        <a:solidFill>
          <a:srgbClr val="00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ЖЕРТВА</a:t>
          </a:r>
        </a:p>
      </dsp:txBody>
      <dsp:txXfrm>
        <a:off x="1490211" y="1847768"/>
        <a:ext cx="1971834" cy="1065984"/>
      </dsp:txXfrm>
    </dsp:sp>
    <dsp:sp modelId="{AEDB01C6-A4E8-4C4D-BA6A-8727871E23CB}">
      <dsp:nvSpPr>
        <dsp:cNvPr id="0" name=""/>
        <dsp:cNvSpPr/>
      </dsp:nvSpPr>
      <dsp:spPr>
        <a:xfrm rot="5400000">
          <a:off x="2164787" y="2942990"/>
          <a:ext cx="338276" cy="509540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/>
        </a:p>
      </dsp:txBody>
      <dsp:txXfrm rot="-5400000">
        <a:off x="2181064" y="3028622"/>
        <a:ext cx="305724" cy="236793"/>
      </dsp:txXfrm>
    </dsp:sp>
    <dsp:sp modelId="{B35C7098-50B8-4180-A208-F4CC7A807358}">
      <dsp:nvSpPr>
        <dsp:cNvPr id="0" name=""/>
        <dsp:cNvSpPr/>
      </dsp:nvSpPr>
      <dsp:spPr>
        <a:xfrm>
          <a:off x="1350736" y="3396937"/>
          <a:ext cx="2038162" cy="113231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СПОСТЕРІГАЧ</a:t>
          </a:r>
        </a:p>
      </dsp:txBody>
      <dsp:txXfrm>
        <a:off x="1383900" y="3430101"/>
        <a:ext cx="1971834" cy="1065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757AF-46F6-42F3-B7B0-A47AE6B822CF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A1E1C-5940-419D-B056-0C4103272E01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gif"/><Relationship Id="rId4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7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Comp%201\Desktop\&#1041;&#1059;&#1051;&#1030;&#1053;&#1043;\&#1073;&#1091;&#1083;&#1110;&#1085;&#1075;.wmv" TargetMode="Externa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28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7.jpeg"/><Relationship Id="rId9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ÐÐ°ÑÑÐ¸Ð½ÐºÐ¸ Ð¿Ð¾ Ð·Ð°Ð¿ÑÐ¾ÑÑ ÑÐºÑÐ»ÑÐ½Ð¸Ð¹ Ð±ÑÐ»ÑÐ½Ð³ Ð¿ÑÐµÐ·ÐµÐ½ÑÐ°ÑÑ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78274" cy="628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8596" y="4214818"/>
            <a:ext cx="85011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800" b="1" i="1" dirty="0">
                <a:solidFill>
                  <a:srgbClr val="00FF00"/>
                </a:solidFill>
                <a:latin typeface="Century Schoolbook" pitchFamily="18" charset="0"/>
              </a:rPr>
              <a:t>БУЛІНГ. Причини, наслідки, шляхи боротьби з насильством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596" y="357166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388" y="785794"/>
            <a:ext cx="8964612" cy="5357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стають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заздрість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помста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відчуття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неприязні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гнення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відновити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справедливість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;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боротьба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за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владу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; потреба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підпорядкування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лідерові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нейтра-лізації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суперника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самоствер</a:t>
            </a:r>
            <a:r>
              <a:rPr lang="ru-RU" sz="3200" dirty="0" err="1">
                <a:latin typeface="Times New Roman" pitchFamily="18" charset="0"/>
                <a:ea typeface="+mj-ea"/>
                <a:cs typeface="Times New Roman" pitchFamily="18" charset="0"/>
              </a:rPr>
              <a:t>дження</a:t>
            </a: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ea typeface="+mj-ea"/>
                <a:cs typeface="Times New Roman" pitchFamily="18" charset="0"/>
              </a:rPr>
              <a:t>тощо</a:t>
            </a: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> (аж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задоволення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ea typeface="+mj-ea"/>
                <a:cs typeface="Times New Roman" pitchFamily="18" charset="0"/>
              </a:rPr>
              <a:t>садистських</a:t>
            </a: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потреб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окремих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осіб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5357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</a:rPr>
              <a:t>Мотивацією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br>
              <a:rPr lang="ru-RU" sz="60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6000" dirty="0">
                <a:solidFill>
                  <a:srgbClr val="0000FF"/>
                </a:solidFill>
                <a:latin typeface="Times New Roman" pitchFamily="18" charset="0"/>
              </a:rPr>
              <a:t>до </a:t>
            </a: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</a:rPr>
              <a:t>булінгу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ru-RU" sz="6000" dirty="0">
              <a:solidFill>
                <a:srgbClr val="0000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786322"/>
            <a:ext cx="2643206" cy="1791909"/>
          </a:xfrm>
          <a:prstGeom prst="rect">
            <a:avLst/>
          </a:prstGeom>
        </p:spPr>
      </p:pic>
      <p:pic>
        <p:nvPicPr>
          <p:cNvPr id="9" name="Рисунок 3" descr="http://www.velvet.by/files/userfiles/309/bullying_shutterstock_284502437-1024x6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786322"/>
            <a:ext cx="2908594" cy="177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Comp 1\Desktop\tenor (3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85728"/>
            <a:ext cx="4286280" cy="2000264"/>
          </a:xfrm>
          <a:prstGeom prst="rect">
            <a:avLst/>
          </a:prstGeom>
          <a:noFill/>
        </p:spPr>
      </p:pic>
      <p:pic>
        <p:nvPicPr>
          <p:cNvPr id="11" name="Picture 2" descr="C:\Users\Comp 1\Desktop\stop__by_luigib0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85728"/>
            <a:ext cx="685805" cy="571504"/>
          </a:xfrm>
          <a:prstGeom prst="rect">
            <a:avLst/>
          </a:prstGeom>
          <a:noFill/>
        </p:spPr>
      </p:pic>
      <p:pic>
        <p:nvPicPr>
          <p:cNvPr id="3075" name="Picture 3" descr="C:\Users\Comp 1\Desktop\cro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4786322"/>
            <a:ext cx="2643206" cy="1761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00108"/>
            <a:ext cx="87868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 такими </a:t>
            </a:r>
            <a:r>
              <a:rPr lang="ru-RU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ознаками</a:t>
            </a:r>
            <a:r>
              <a:rPr lang="ru-RU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стать,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                    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релігійні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переконання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хвороби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                      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етнічне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інвалідність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               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проживання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сімейний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стан,             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майновий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стан,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зовнішність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                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низький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нтелект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         – страх перед школою.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688" y="-142900"/>
            <a:ext cx="8858312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Дискримінуються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діти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4400" b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5" descr="http://proantiage.ru/wp-content/uploads/2015/12/%D1%81%D1%82%D0%B0%D0%B4%D0%B8%D1%8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13694"/>
            <a:ext cx="1785950" cy="154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Comp 1\Desktop\1173651_10153981946227618_166591116173286663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285728"/>
            <a:ext cx="1100126" cy="1100126"/>
          </a:xfrm>
          <a:prstGeom prst="rect">
            <a:avLst/>
          </a:prstGeom>
          <a:noFill/>
        </p:spPr>
      </p:pic>
      <p:pic>
        <p:nvPicPr>
          <p:cNvPr id="1026" name="Picture 2" descr="C:\Users\Comp 1\Desktop\18776.p44rvo.6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5000636"/>
            <a:ext cx="1686686" cy="1571636"/>
          </a:xfrm>
          <a:prstGeom prst="rect">
            <a:avLst/>
          </a:prstGeom>
          <a:noFill/>
        </p:spPr>
      </p:pic>
      <p:pic>
        <p:nvPicPr>
          <p:cNvPr id="1028" name="Picture 4" descr="C:\Users\Comp 1\Desktop\973256_deta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5000636"/>
            <a:ext cx="1471519" cy="1571636"/>
          </a:xfrm>
          <a:prstGeom prst="rect">
            <a:avLst/>
          </a:prstGeom>
          <a:noFill/>
        </p:spPr>
      </p:pic>
      <p:pic>
        <p:nvPicPr>
          <p:cNvPr id="1029" name="Picture 5" descr="C:\Users\Comp 1\Desktop\d8KnOHM5_400x400.jpeg"/>
          <p:cNvPicPr>
            <a:picLocks noChangeAspect="1" noChangeArrowheads="1"/>
          </p:cNvPicPr>
          <p:nvPr/>
        </p:nvPicPr>
        <p:blipFill>
          <a:blip r:embed="rId7"/>
          <a:srcRect l="12598" r="8999"/>
          <a:stretch>
            <a:fillRect/>
          </a:stretch>
        </p:blipFill>
        <p:spPr bwMode="auto">
          <a:xfrm>
            <a:off x="3857620" y="5000636"/>
            <a:ext cx="1394250" cy="1571622"/>
          </a:xfrm>
          <a:prstGeom prst="rect">
            <a:avLst/>
          </a:prstGeom>
          <a:noFill/>
        </p:spPr>
      </p:pic>
      <p:pic>
        <p:nvPicPr>
          <p:cNvPr id="1030" name="Picture 6" descr="C:\Users\Comp 1\Desktop\4TJqca1Z8V.jpg"/>
          <p:cNvPicPr>
            <a:picLocks noChangeAspect="1" noChangeArrowheads="1"/>
          </p:cNvPicPr>
          <p:nvPr/>
        </p:nvPicPr>
        <p:blipFill>
          <a:blip r:embed="rId8" cstate="print"/>
          <a:srcRect l="29528"/>
          <a:stretch>
            <a:fillRect/>
          </a:stretch>
        </p:blipFill>
        <p:spPr bwMode="auto">
          <a:xfrm>
            <a:off x="7286644" y="5000636"/>
            <a:ext cx="1571636" cy="1571636"/>
          </a:xfrm>
          <a:prstGeom prst="rect">
            <a:avLst/>
          </a:prstGeom>
          <a:noFill/>
        </p:spPr>
      </p:pic>
      <p:pic>
        <p:nvPicPr>
          <p:cNvPr id="1031" name="Picture 7" descr="C:\Users\Comp 1\Desktop\2018011614435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1736" y="1643050"/>
            <a:ext cx="1714512" cy="1000132"/>
          </a:xfrm>
          <a:prstGeom prst="rect">
            <a:avLst/>
          </a:prstGeom>
          <a:noFill/>
        </p:spPr>
      </p:pic>
      <p:pic>
        <p:nvPicPr>
          <p:cNvPr id="1032" name="Picture 8" descr="C:\Users\Comp 1\Desktop\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82" y="3527116"/>
            <a:ext cx="1500198" cy="939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нумерація\8bf50e145df9d8c10ad06dca2bd2e1b3.jpg"/>
          <p:cNvPicPr>
            <a:picLocks noChangeAspect="1" noChangeArrowheads="1"/>
          </p:cNvPicPr>
          <p:nvPr/>
        </p:nvPicPr>
        <p:blipFill>
          <a:blip r:embed="rId3"/>
          <a:srcRect l="3351" r="2010" b="4628"/>
          <a:stretch>
            <a:fillRect/>
          </a:stretch>
        </p:blipFill>
        <p:spPr bwMode="auto">
          <a:xfrm>
            <a:off x="142844" y="785794"/>
            <a:ext cx="8786874" cy="5794514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-142900"/>
            <a:ext cx="9429816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Що</a:t>
            </a:r>
            <a:r>
              <a:rPr lang="ru-RU" sz="38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впливає</a:t>
            </a:r>
            <a:r>
              <a:rPr lang="ru-RU" sz="38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на </a:t>
            </a:r>
            <a:r>
              <a:rPr lang="ru-RU" sz="38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агресивну</a:t>
            </a:r>
            <a:r>
              <a:rPr lang="ru-RU" sz="38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поведінку</a:t>
            </a:r>
            <a:r>
              <a:rPr lang="ru-RU" sz="38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дітей</a:t>
            </a:r>
            <a:r>
              <a:rPr lang="ru-RU" sz="38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800" b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28662" y="1071546"/>
            <a:ext cx="25717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0099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 насильства  в суспільстві</a:t>
            </a:r>
            <a:endParaRPr lang="uk-UA" sz="2800" b="1" dirty="0">
              <a:solidFill>
                <a:srgbClr val="0099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00100" y="3286124"/>
            <a:ext cx="214314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Негативний вплив ЗМІ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928662" y="5286388"/>
            <a:ext cx="314327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Низький рівень </a:t>
            </a:r>
          </a:p>
          <a:p>
            <a:pPr eaLnBrk="1" hangingPunct="1"/>
            <a:r>
              <a:rPr lang="uk-UA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gray">
          <a:xfrm>
            <a:off x="5715008" y="1428736"/>
            <a:ext cx="200026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Гіперопіка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gray">
          <a:xfrm>
            <a:off x="5500694" y="3214686"/>
            <a:ext cx="250033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Байдужість  з боку батьків</a:t>
            </a:r>
            <a:endParaRPr lang="ru-RU" sz="2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643570" y="5286388"/>
            <a:ext cx="25003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uk-UA" sz="28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Комп`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ютерні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ігри</a:t>
            </a:r>
            <a:endParaRPr lang="en-US" sz="2800" b="1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Picture 2" descr="C:\Users\Comp 1\Desktop\smailiki-7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071934" y="1785926"/>
            <a:ext cx="1285880" cy="1366238"/>
          </a:xfrm>
          <a:prstGeom prst="rect">
            <a:avLst/>
          </a:prstGeom>
          <a:noFill/>
        </p:spPr>
      </p:pic>
      <p:pic>
        <p:nvPicPr>
          <p:cNvPr id="1027" name="Picture 3" descr="C:\Users\Comp 1\Desktop\1271583-300x2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143380"/>
            <a:ext cx="1428750" cy="1071563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5286380" y="5143512"/>
            <a:ext cx="3071834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8036743" y="5464983"/>
            <a:ext cx="1000132" cy="35719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4750595" y="5679297"/>
            <a:ext cx="1285884" cy="35719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5572132" y="6143644"/>
            <a:ext cx="3143272" cy="42862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Comp 1\Desktop\БУЛІНГ\source (1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Comp 1\Desktop\giphy (3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Comp 1\Desktop\source (2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Comp 1\Desktop\БУЛІНГ\1c8f2247d5c5c1849464a28b84064e9505611326_hq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Comp 1\Desktop\O2JqT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285728"/>
            <a:ext cx="8572561" cy="62865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15140" y="6143644"/>
            <a:ext cx="2143140" cy="4286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Comp 1\Desktop\tenor (2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нумерація\048b2166591a89e114db6b341451f3dc.jpg"/>
          <p:cNvPicPr>
            <a:picLocks noChangeAspect="1" noChangeArrowheads="1"/>
          </p:cNvPicPr>
          <p:nvPr/>
        </p:nvPicPr>
        <p:blipFill>
          <a:blip r:embed="rId3"/>
          <a:srcRect b="2513"/>
          <a:stretch>
            <a:fillRect/>
          </a:stretch>
        </p:blipFill>
        <p:spPr bwMode="auto">
          <a:xfrm>
            <a:off x="285720" y="928670"/>
            <a:ext cx="8501122" cy="5643602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5688" y="-142900"/>
            <a:ext cx="8858312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Риси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учнів-жертв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булінгу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endParaRPr kumimoji="0" lang="ru-RU" sz="4400" b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white">
          <a:xfrm>
            <a:off x="3214678" y="1428736"/>
            <a:ext cx="550072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полохливі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чутливі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hangingPunct="1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замкнуті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сором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язливі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white">
          <a:xfrm>
            <a:off x="2285984" y="2643182"/>
            <a:ext cx="407196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схильні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депресії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ровесників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думають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самогубство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1357290" y="4000504"/>
            <a:ext cx="464344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Вони часто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тривожні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невпе-внені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нещасні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низьку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самооцінку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white">
          <a:xfrm>
            <a:off x="285720" y="5288340"/>
            <a:ext cx="535781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жодного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друга,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спілкуються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дорослими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                          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однолітками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Comp 1\Desktop\RiA6GryM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1985734" cy="1500198"/>
          </a:xfrm>
          <a:prstGeom prst="rect">
            <a:avLst/>
          </a:prstGeom>
          <a:noFill/>
        </p:spPr>
      </p:pic>
      <p:pic>
        <p:nvPicPr>
          <p:cNvPr id="1027" name="Picture 3" descr="C:\Users\Comp 1\Desktop\cyberbullyingphoto-900x5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714620"/>
            <a:ext cx="1744977" cy="1143008"/>
          </a:xfrm>
          <a:prstGeom prst="rect">
            <a:avLst/>
          </a:prstGeom>
          <a:noFill/>
        </p:spPr>
      </p:pic>
      <p:pic>
        <p:nvPicPr>
          <p:cNvPr id="1028" name="Picture 4" descr="C:\Users\Comp 1\Desktop\Depositphotos_4230085_l-2015-pic905-895x505-246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5214950"/>
            <a:ext cx="2584449" cy="1393823"/>
          </a:xfrm>
          <a:prstGeom prst="rect">
            <a:avLst/>
          </a:prstGeom>
          <a:noFill/>
        </p:spPr>
      </p:pic>
      <p:pic>
        <p:nvPicPr>
          <p:cNvPr id="1029" name="Picture 5" descr="C:\Users\Comp 1\Desktop\Dile-no-al-bully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3977622"/>
            <a:ext cx="1664841" cy="1105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1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600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2844" y="642918"/>
            <a:ext cx="9001156" cy="1978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Булінґ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англ.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bully –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хуліган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задирака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грубіян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bully»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задиратися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знущатися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–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тривалий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процес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свідомого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жорстокого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ставлення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агресив-ної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поведінки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метою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заподіяти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шкоду,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викликати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страх,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тривогу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або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ж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створити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негативне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середо-вище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для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людини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ÐÐ°ÑÑÐ¸Ð½ÐºÐ¸ Ð¿Ð¾ Ð·Ð°Ð¿ÑÐ¾ÑÑ ÑÐºÑÐ»ÑÐ½Ð¸Ð¹ Ð±ÑÐ»ÑÐ½Ð³ Ð¿ÑÐµÐ·ÐµÐ½ÑÐ°ÑÑ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143248"/>
            <a:ext cx="4500594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http://www.kasjauns.lv/objs/news/ru/images/skolu_stulbibas_13699924746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143249"/>
            <a:ext cx="3927490" cy="341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Comp 1\Desktop\18a303a3a90f41f9aa912107e5a13efc.jpg"/>
          <p:cNvPicPr>
            <a:picLocks noChangeAspect="1" noChangeArrowheads="1"/>
          </p:cNvPicPr>
          <p:nvPr/>
        </p:nvPicPr>
        <p:blipFill>
          <a:blip r:embed="rId3"/>
          <a:srcRect l="6701" r="6701"/>
          <a:stretch>
            <a:fillRect/>
          </a:stretch>
        </p:blipFill>
        <p:spPr bwMode="auto">
          <a:xfrm>
            <a:off x="285720" y="285728"/>
            <a:ext cx="8572560" cy="624364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1307343">
            <a:off x="3176071" y="738667"/>
            <a:ext cx="3547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діти,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які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самі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зазнавали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об</a:t>
            </a:r>
            <a:r>
              <a:rPr lang="uk-UA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-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раз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вдома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, в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дитячому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садо</a:t>
            </a:r>
            <a:r>
              <a:rPr lang="uk-UA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-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чку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чи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в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молодших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класах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227213">
            <a:off x="3387298" y="1906183"/>
            <a:ext cx="2831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діти з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неблаго</a:t>
            </a: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над</a:t>
            </a:r>
            <a:r>
              <a:rPr lang="uk-UA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і</a:t>
            </a:r>
            <a:r>
              <a:rPr lang="ru-RU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йних</a:t>
            </a:r>
            <a:endParaRPr lang="uk-UA" sz="2000" b="1" dirty="0">
              <a:solidFill>
                <a:schemeClr val="dk1"/>
              </a:solidFill>
              <a:latin typeface="Times New Roman" pitchFamily="18" charset="0"/>
              <a:ea typeface="Arial Black"/>
              <a:cs typeface="Times New Roman" pitchFamily="18" charset="0"/>
              <a:sym typeface="Arial Black"/>
            </a:endParaRPr>
          </a:p>
          <a:p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сімей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177803">
            <a:off x="2209812" y="4229062"/>
            <a:ext cx="3812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діти,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які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хочуть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себе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показати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,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завоювати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популярність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в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очах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інших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,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будь-яким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способом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привабити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до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себе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увагу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221492">
            <a:off x="2984787" y="3289321"/>
            <a:ext cx="266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діти з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середньою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чи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endParaRPr lang="uk-UA" sz="2000" b="1" dirty="0">
              <a:solidFill>
                <a:schemeClr val="dk1"/>
              </a:solidFill>
              <a:latin typeface="Times New Roman" pitchFamily="18" charset="0"/>
              <a:ea typeface="Arial Black"/>
              <a:cs typeface="Times New Roman" pitchFamily="18" charset="0"/>
              <a:sym typeface="Arial Black"/>
            </a:endParaRPr>
          </a:p>
          <a:p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низькою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успішністю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Comp 1\Desktop\буллин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0622" y="2428868"/>
            <a:ext cx="1930032" cy="1285884"/>
          </a:xfrm>
          <a:prstGeom prst="rect">
            <a:avLst/>
          </a:prstGeom>
          <a:noFill/>
        </p:spPr>
      </p:pic>
      <p:pic>
        <p:nvPicPr>
          <p:cNvPr id="11" name="Picture 3" descr="C:\Users\Comp 1\Desktop\БУЛІНГ\addressing-Bullying-in-Schools_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428606"/>
            <a:ext cx="1643074" cy="1143006"/>
          </a:xfrm>
          <a:prstGeom prst="rect">
            <a:avLst/>
          </a:prstGeom>
          <a:noFill/>
        </p:spPr>
      </p:pic>
      <p:pic>
        <p:nvPicPr>
          <p:cNvPr id="12" name="Picture 4" descr="C:\Users\Comp 1\Desktop\БУЛІНГ\09-Lic.-Luz-Yolanda-Tortolero-3-600x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8604"/>
            <a:ext cx="1476385" cy="2643206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14810" y="3929066"/>
            <a:ext cx="4643470" cy="2571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Хто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ображає</a:t>
            </a:r>
            <a:endParaRPr lang="ru-RU" sz="60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найчастіше</a:t>
            </a:r>
            <a:r>
              <a:rPr lang="ru-RU" sz="6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endParaRPr kumimoji="0" lang="ru-RU" sz="6000" b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ec0c5d79e36bceb1455063453433a141.jpg"/>
          <p:cNvPicPr>
            <a:picLocks noChangeAspect="1" noChangeArrowheads="1"/>
          </p:cNvPicPr>
          <p:nvPr/>
        </p:nvPicPr>
        <p:blipFill>
          <a:blip r:embed="rId3"/>
          <a:srcRect l="13403" t="6701" b="23455"/>
          <a:stretch>
            <a:fillRect/>
          </a:stretch>
        </p:blipFill>
        <p:spPr bwMode="auto">
          <a:xfrm>
            <a:off x="285679" y="357166"/>
            <a:ext cx="8501164" cy="61436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57620" y="1571612"/>
            <a:ext cx="33946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Неврівноваженість,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самозакоханість.</a:t>
            </a:r>
            <a:r>
              <a:rPr lang="uk-UA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42852"/>
            <a:ext cx="871543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агресора</a:t>
            </a: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бул</a:t>
            </a:r>
            <a:r>
              <a:rPr lang="uk-UA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нгу</a:t>
            </a: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7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6116" y="3357562"/>
            <a:ext cx="4929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Надмірна злість, ворожість, бажання «почухати кулаки». </a:t>
            </a:r>
            <a:endParaRPr lang="ru-RU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5214950"/>
            <a:ext cx="38371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Підвищене положення</a:t>
            </a:r>
          </a:p>
          <a:p>
            <a:pPr algn="ctr"/>
            <a:r>
              <a:rPr lang="uk-UA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в суспільстві. </a:t>
            </a:r>
            <a:endParaRPr lang="ru-RU" sz="2800" dirty="0">
              <a:solidFill>
                <a:srgbClr val="FF00FF"/>
              </a:solidFill>
            </a:endParaRPr>
          </a:p>
        </p:txBody>
      </p:sp>
      <p:pic>
        <p:nvPicPr>
          <p:cNvPr id="14" name="Picture 2" descr="C:\Users\Comp 1\Desktop\ecisd.us.png"/>
          <p:cNvPicPr>
            <a:picLocks noChangeAspect="1" noChangeArrowheads="1"/>
          </p:cNvPicPr>
          <p:nvPr/>
        </p:nvPicPr>
        <p:blipFill>
          <a:blip r:embed="rId4" cstate="print"/>
          <a:srcRect l="12583" r="14680"/>
          <a:stretch>
            <a:fillRect/>
          </a:stretch>
        </p:blipFill>
        <p:spPr bwMode="auto">
          <a:xfrm>
            <a:off x="7786710" y="1500174"/>
            <a:ext cx="1039248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Comp 1\Desktop\e2953addc8c06e2c4caeb76c7f072413.jpg"/>
          <p:cNvPicPr>
            <a:picLocks noChangeAspect="1" noChangeArrowheads="1"/>
          </p:cNvPicPr>
          <p:nvPr/>
        </p:nvPicPr>
        <p:blipFill>
          <a:blip r:embed="rId3"/>
          <a:srcRect b="32800"/>
          <a:stretch>
            <a:fillRect/>
          </a:stretch>
        </p:blipFill>
        <p:spPr bwMode="auto">
          <a:xfrm>
            <a:off x="285720" y="285728"/>
            <a:ext cx="8643998" cy="63579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1543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аслідки</a:t>
            </a: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жертви</a:t>
            </a: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бул</a:t>
            </a:r>
            <a:r>
              <a:rPr lang="uk-UA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нгу</a:t>
            </a: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7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00298" y="1643050"/>
            <a:ext cx="64294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571736" y="3214686"/>
            <a:ext cx="64294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571736" y="4857760"/>
            <a:ext cx="64294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72396" y="1857364"/>
            <a:ext cx="100013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72396" y="3429000"/>
            <a:ext cx="100013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572396" y="5072074"/>
            <a:ext cx="1000132" cy="6429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643050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Навіть 1 випадок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залишає глибокий емоційний шрам, що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вима-гає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спеціальної роботи психолога</a:t>
            </a: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71604" y="1357298"/>
            <a:ext cx="17379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Розлади</a:t>
            </a:r>
          </a:p>
          <a:p>
            <a:r>
              <a:rPr lang="uk-UA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психіки </a:t>
            </a:r>
            <a:endParaRPr lang="ru-RU" sz="32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7554" y="32146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У більшості випадків залишаються самотніми на все життя. Більше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спіл-куються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в соціальних мережах, ніж в реальному світі.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1538" y="3000372"/>
            <a:ext cx="25282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Труднощі </a:t>
            </a:r>
          </a:p>
          <a:p>
            <a:r>
              <a:rPr lang="uk-UA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у взаєминах </a:t>
            </a:r>
            <a:endParaRPr lang="ru-RU" sz="3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71802" y="49291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Результатом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дуже часто бувають фізичні нездужання. Можливі розлади сну і переростання травми в психосоматику.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14414" y="4929198"/>
            <a:ext cx="1882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Хвороби </a:t>
            </a:r>
            <a:endParaRPr lang="ru-RU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72396" y="1428736"/>
            <a:ext cx="1285884" cy="485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Comp 1\Desktop\6009_one_max-e1533927530717-324x1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1643050"/>
            <a:ext cx="1214446" cy="1071570"/>
          </a:xfrm>
          <a:prstGeom prst="rect">
            <a:avLst/>
          </a:prstGeom>
          <a:noFill/>
        </p:spPr>
      </p:pic>
      <p:pic>
        <p:nvPicPr>
          <p:cNvPr id="1028" name="Picture 4" descr="C:\Users\Comp 1\Desktop\59afb580b0cdb66a681bfafbb4c46bb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34" y="3286124"/>
            <a:ext cx="1214446" cy="1000132"/>
          </a:xfrm>
          <a:prstGeom prst="rect">
            <a:avLst/>
          </a:prstGeom>
          <a:noFill/>
        </p:spPr>
      </p:pic>
      <p:pic>
        <p:nvPicPr>
          <p:cNvPr id="1029" name="Picture 5" descr="C:\Users\Comp 1\Desktop\82772_500xx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4857760"/>
            <a:ext cx="1214446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0964d4e542a7898ed8560ec390d52a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71543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Методи припинення</a:t>
            </a: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бул</a:t>
            </a:r>
            <a:r>
              <a:rPr lang="uk-UA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нгу</a:t>
            </a:r>
            <a:r>
              <a:rPr lang="ru-RU" sz="4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7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Comp 1\Desktop\e232a_d6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335" y="2643182"/>
            <a:ext cx="1759896" cy="1571636"/>
          </a:xfrm>
          <a:prstGeom prst="rect">
            <a:avLst/>
          </a:prstGeom>
          <a:noFill/>
        </p:spPr>
      </p:pic>
      <p:pic>
        <p:nvPicPr>
          <p:cNvPr id="1027" name="Picture 3" descr="C:\Users\Comp 1\Desktop\БУЛІНГ\Bullying_on_Instituto_Regional_Federico_Errázuriz_(IRFE)_in_March_5,_2007.jpg"/>
          <p:cNvPicPr>
            <a:picLocks noChangeAspect="1" noChangeArrowheads="1"/>
          </p:cNvPicPr>
          <p:nvPr/>
        </p:nvPicPr>
        <p:blipFill>
          <a:blip r:embed="rId5" cstate="print"/>
          <a:srcRect t="18110"/>
          <a:stretch>
            <a:fillRect/>
          </a:stretch>
        </p:blipFill>
        <p:spPr bwMode="auto">
          <a:xfrm>
            <a:off x="5429256" y="4357694"/>
            <a:ext cx="3357565" cy="22145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14744" y="1357298"/>
            <a:ext cx="2060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Розмова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57290" y="4500570"/>
            <a:ext cx="36631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Вплив на </a:t>
            </a:r>
            <a:r>
              <a:rPr lang="uk-UA" sz="40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агре-</a:t>
            </a:r>
            <a:endParaRPr lang="uk-UA" sz="4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сора</a:t>
            </a:r>
            <a:r>
              <a:rPr lang="uk-UA" sz="4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ззовні</a:t>
            </a:r>
            <a:endParaRPr lang="ru-RU" sz="4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728" y="2714620"/>
            <a:ext cx="5643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Залучення </a:t>
            </a:r>
            <a:r>
              <a:rPr lang="uk-UA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авторите-тного</a:t>
            </a:r>
            <a:r>
              <a:rPr lang="uk-UA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союзника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924b1a863b7a5a6e54d8c1079c8bc335.jpg"/>
          <p:cNvPicPr>
            <a:picLocks noChangeAspect="1" noChangeArrowheads="1"/>
          </p:cNvPicPr>
          <p:nvPr/>
        </p:nvPicPr>
        <p:blipFill>
          <a:blip r:embed="rId3"/>
          <a:srcRect r="12088"/>
          <a:stretch>
            <a:fillRect/>
          </a:stretch>
        </p:blipFill>
        <p:spPr bwMode="auto">
          <a:xfrm>
            <a:off x="285720" y="928670"/>
            <a:ext cx="8572560" cy="56436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715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uk-UA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Як впоратись з ситуацією самостійно</a:t>
            </a: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2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071546"/>
            <a:ext cx="4260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Ігноруйте</a:t>
            </a:r>
            <a:r>
              <a:rPr lang="ru-RU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кривдника</a:t>
            </a:r>
            <a:r>
              <a:rPr lang="ru-RU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66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500438"/>
            <a:ext cx="494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Стримуйте гнів та злість.</a:t>
            </a:r>
            <a:endParaRPr lang="ru-RU" sz="3200" b="1" dirty="0">
              <a:solidFill>
                <a:srgbClr val="0099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643446"/>
            <a:ext cx="4144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вступайте в бійку.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2214554"/>
            <a:ext cx="5585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соромтеся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обговорювати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1027" name="Picture 3" descr="C:\Users\Comp 1\Desktop\БУЛІНГ\bullying-5.13-CPR-300x194.jpg.pagespeed.ce.ISJ5qZjzk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878068"/>
            <a:ext cx="1628780" cy="1050734"/>
          </a:xfrm>
          <a:prstGeom prst="rect">
            <a:avLst/>
          </a:prstGeom>
          <a:noFill/>
        </p:spPr>
      </p:pic>
      <p:pic>
        <p:nvPicPr>
          <p:cNvPr id="1029" name="Picture 5" descr="C:\Users\Comp 1\Desktop\БУЛІНГ\bullying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3929066"/>
            <a:ext cx="1504193" cy="91337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28596" y="5786454"/>
            <a:ext cx="4214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Використайте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гумор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5" name="Picture 4" descr="C:\Users\Comp 1\Desktop\БУЛІНГ\bullying_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5429264"/>
            <a:ext cx="2466972" cy="1166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fd9ea8ab8175fa3d0087051c1ec59e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8572560" cy="55864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85728"/>
            <a:ext cx="8572560" cy="10001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1571612"/>
            <a:ext cx="3226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2" y="3429000"/>
            <a:ext cx="2717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Підтримка</a:t>
            </a:r>
            <a:endParaRPr lang="ru-RU" sz="40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5214950"/>
            <a:ext cx="3996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Розмова в школі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14290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Поради батькам для надання допомоги дитині</a:t>
            </a:r>
            <a:r>
              <a:rPr lang="ru-RU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785794"/>
            <a:ext cx="8786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прийти до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цькування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диск-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римінація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сексуальні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магання,нетерпимість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неприйнятними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знати про те,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формах мо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проявлятися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цькування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14290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успішної боротьби з насильством</a:t>
            </a:r>
            <a:r>
              <a:rPr lang="ru-RU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00108"/>
            <a:ext cx="166688" cy="166688"/>
          </a:xfrm>
          <a:prstGeom prst="rect">
            <a:avLst/>
          </a:prstGeom>
          <a:noFill/>
        </p:spPr>
      </p:pic>
      <p:pic>
        <p:nvPicPr>
          <p:cNvPr id="11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166688" cy="166688"/>
          </a:xfrm>
          <a:prstGeom prst="rect">
            <a:avLst/>
          </a:prstGeom>
          <a:noFill/>
        </p:spPr>
      </p:pic>
      <p:pic>
        <p:nvPicPr>
          <p:cNvPr id="12" name="Picture 2" descr="C:\Users\Comp 1\Desktop\БУЛІНГ\tenor (1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86256"/>
            <a:ext cx="4282526" cy="2286016"/>
          </a:xfrm>
          <a:prstGeom prst="rect">
            <a:avLst/>
          </a:prstGeom>
          <a:noFill/>
        </p:spPr>
      </p:pic>
      <p:pic>
        <p:nvPicPr>
          <p:cNvPr id="13" name="Picture 6" descr="C:\Users\Comp 1\Desktop\БУЛІНГ\tumblr_men4vymBoN1r2dkxvo1_r1_500_larg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19" y="4286256"/>
            <a:ext cx="4143405" cy="2290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загальношкільні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ла,які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позитивному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«як треба», а не як «не треба»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поводитись.Прави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285750" indent="-28575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короткими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C:\Users\Comp 1\Desktop\БУЛІНГ\bullyi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43314"/>
            <a:ext cx="2786082" cy="2928958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166688" cy="166688"/>
          </a:xfrm>
          <a:prstGeom prst="rect">
            <a:avLst/>
          </a:prstGeom>
          <a:noFill/>
        </p:spPr>
      </p:pic>
      <p:pic>
        <p:nvPicPr>
          <p:cNvPr id="8" name="Picture 2" descr="C:\Users\Comp 1\Desktop\БУЛІНГ\giphy (2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714620"/>
            <a:ext cx="5572164" cy="3876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88582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Дисциплінарні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каральний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зауваження,догана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вчинок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мо-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жливі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порушника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правил.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цькування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скаргу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насильницькі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образливі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неприпустими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ми.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бути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негайною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бійку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припинити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та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166688" cy="166688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496"/>
            <a:ext cx="166688" cy="166688"/>
          </a:xfrm>
          <a:prstGeom prst="rect">
            <a:avLst/>
          </a:prstGeom>
          <a:noFill/>
        </p:spPr>
      </p:pic>
      <p:pic>
        <p:nvPicPr>
          <p:cNvPr id="1026" name="Picture 2" descr="C:\Users\Comp 1\Desktop\198597_22d1b5cb02b04ae48ddb9e37758b69df_mv2.jpg"/>
          <p:cNvPicPr>
            <a:picLocks noChangeAspect="1" noChangeArrowheads="1"/>
          </p:cNvPicPr>
          <p:nvPr/>
        </p:nvPicPr>
        <p:blipFill>
          <a:blip r:embed="rId4" cstate="print"/>
          <a:srcRect l="4252" r="42520"/>
          <a:stretch>
            <a:fillRect/>
          </a:stretch>
        </p:blipFill>
        <p:spPr bwMode="auto">
          <a:xfrm>
            <a:off x="6286512" y="4214818"/>
            <a:ext cx="2500330" cy="2351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42908" y="214290"/>
            <a:ext cx="92869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розібратися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то-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трапилося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вислухати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обидві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сторони,під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потерпілого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язково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кривдником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вчинив,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вторилося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166688" cy="166688"/>
          </a:xfrm>
          <a:prstGeom prst="rect">
            <a:avLst/>
          </a:prstGeom>
          <a:noFill/>
        </p:spPr>
      </p:pic>
      <p:pic>
        <p:nvPicPr>
          <p:cNvPr id="2052" name="Picture 4" descr="C:\Users\Comp 1\Desktop\БУЛІНГ\гифки-юмор-6812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857364"/>
            <a:ext cx="5338508" cy="482443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28992" y="6357958"/>
            <a:ext cx="542928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28160313.172038.985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714884"/>
            <a:ext cx="3071834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Comp 1\Desktop\нумерація\28b1d88d33890e847eb45abf1fd5bcb7.jpg"/>
          <p:cNvPicPr>
            <a:picLocks noChangeAspect="1" noChangeArrowheads="1"/>
          </p:cNvPicPr>
          <p:nvPr/>
        </p:nvPicPr>
        <p:blipFill>
          <a:blip r:embed="rId3"/>
          <a:srcRect l="7962" t="893"/>
          <a:stretch>
            <a:fillRect/>
          </a:stretch>
        </p:blipFill>
        <p:spPr bwMode="auto">
          <a:xfrm>
            <a:off x="142844" y="142852"/>
            <a:ext cx="8715436" cy="642942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6248" y="0"/>
            <a:ext cx="47149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Види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булінгу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1357298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шкільний </a:t>
            </a:r>
            <a:r>
              <a:rPr lang="uk-UA" sz="4000" dirty="0" err="1">
                <a:latin typeface="Times New Roman" pitchFamily="18" charset="0"/>
                <a:cs typeface="Times New Roman" pitchFamily="18" charset="0"/>
              </a:rPr>
              <a:t>булінг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8992" y="2857496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err="1">
                <a:latin typeface="Times New Roman" pitchFamily="18" charset="0"/>
                <a:cs typeface="Times New Roman" pitchFamily="18" charset="0"/>
              </a:rPr>
              <a:t>булінг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на роботі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8992" y="4572008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err="1">
                <a:latin typeface="Times New Roman" pitchFamily="18" charset="0"/>
                <a:cs typeface="Times New Roman" pitchFamily="18" charset="0"/>
              </a:rPr>
              <a:t>булінг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в сім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ї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Comp 1\Desktop\domash_nasil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214818"/>
            <a:ext cx="1785950" cy="1500198"/>
          </a:xfrm>
          <a:prstGeom prst="rect">
            <a:avLst/>
          </a:prstGeom>
          <a:noFill/>
        </p:spPr>
      </p:pic>
      <p:pic>
        <p:nvPicPr>
          <p:cNvPr id="2051" name="Picture 3" descr="C:\Users\Comp 1\Desktop\695ac4a52d1f0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2571744"/>
            <a:ext cx="1785950" cy="150019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86116" y="6072206"/>
            <a:ext cx="5500726" cy="3571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rcRect b="12899"/>
          <a:stretch>
            <a:fillRect/>
          </a:stretch>
        </p:blipFill>
        <p:spPr>
          <a:xfrm>
            <a:off x="7072330" y="1000108"/>
            <a:ext cx="1737633" cy="1415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8582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тяжкості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вчинку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пере-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вибачитися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записку батькам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стереження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знущаннями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бійкою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надихає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кривдника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жертву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хідності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166688" cy="166688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86058"/>
            <a:ext cx="166688" cy="166688"/>
          </a:xfrm>
          <a:prstGeom prst="rect">
            <a:avLst/>
          </a:prstGeom>
          <a:noFill/>
        </p:spPr>
      </p:pic>
      <p:pic>
        <p:nvPicPr>
          <p:cNvPr id="8" name="Picture 2" descr="C:\Users\Comp 1\Desktop\61e9ff6943da96bfd5c35b619d40e357.jpg"/>
          <p:cNvPicPr>
            <a:picLocks noChangeAspect="1" noChangeArrowheads="1"/>
          </p:cNvPicPr>
          <p:nvPr/>
        </p:nvPicPr>
        <p:blipFill>
          <a:blip r:embed="rId4"/>
          <a:srcRect t="7268"/>
          <a:stretch>
            <a:fillRect/>
          </a:stretch>
        </p:blipFill>
        <p:spPr bwMode="auto">
          <a:xfrm>
            <a:off x="2786050" y="5143512"/>
            <a:ext cx="2786082" cy="1428785"/>
          </a:xfrm>
          <a:prstGeom prst="rect">
            <a:avLst/>
          </a:prstGeom>
          <a:noFill/>
        </p:spPr>
      </p:pic>
      <p:pic>
        <p:nvPicPr>
          <p:cNvPr id="9" name="Picture 3" descr="C:\Users\Comp 1\Desktop\bullyingstock_fct1024x622_ct677x3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143512"/>
            <a:ext cx="2357454" cy="1404922"/>
          </a:xfrm>
          <a:prstGeom prst="rect">
            <a:avLst/>
          </a:prstGeom>
          <a:noFill/>
        </p:spPr>
      </p:pic>
      <p:pic>
        <p:nvPicPr>
          <p:cNvPr id="3074" name="Picture 2" descr="C:\Users\Comp 1\Desktop\6009_one_max-e1533927530717-324x1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5143512"/>
            <a:ext cx="3157538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645" y="142852"/>
            <a:ext cx="89673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боялися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457200" indent="-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конфіденційність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бути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тактовними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166688" cy="166688"/>
          </a:xfrm>
          <a:prstGeom prst="rect">
            <a:avLst/>
          </a:prstGeom>
          <a:noFill/>
        </p:spPr>
      </p:pic>
      <p:pic>
        <p:nvPicPr>
          <p:cNvPr id="1026" name="Picture 2" descr="C:\Users\Comp 1\Desktop\fb96f794ede1de6180186d70dd5514de.jpg"/>
          <p:cNvPicPr>
            <a:picLocks noChangeAspect="1" noChangeArrowheads="1"/>
          </p:cNvPicPr>
          <p:nvPr/>
        </p:nvPicPr>
        <p:blipFill>
          <a:blip r:embed="rId4"/>
          <a:srcRect r="6872"/>
          <a:stretch>
            <a:fillRect/>
          </a:stretch>
        </p:blipFill>
        <p:spPr bwMode="auto">
          <a:xfrm>
            <a:off x="285720" y="2643182"/>
            <a:ext cx="2928957" cy="2133604"/>
          </a:xfrm>
          <a:prstGeom prst="rect">
            <a:avLst/>
          </a:prstGeom>
          <a:noFill/>
        </p:spPr>
      </p:pic>
      <p:pic>
        <p:nvPicPr>
          <p:cNvPr id="1027" name="Picture 3" descr="C:\Users\Comp 1\Desktop\KMO_085553_04902_1_t218_2106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929198"/>
            <a:ext cx="2957571" cy="1662106"/>
          </a:xfrm>
          <a:prstGeom prst="rect">
            <a:avLst/>
          </a:prstGeom>
          <a:noFill/>
        </p:spPr>
      </p:pic>
      <p:pic>
        <p:nvPicPr>
          <p:cNvPr id="1028" name="Picture 4" descr="C:\Users\Comp 1\Desktop\1__upload_iblock_c7f_c7f07fb36c6b83ccf7711f1a972c62f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214554"/>
            <a:ext cx="5495930" cy="4371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645" y="-285776"/>
            <a:ext cx="89673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льству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навичкам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</a:p>
          <a:p>
            <a:pPr marL="457200" indent="-45720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мирного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C:\Users\Comp 1\Desktop\БУЛІНГ\995960_170x100.p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85992"/>
            <a:ext cx="4500594" cy="4286280"/>
          </a:xfrm>
          <a:prstGeom prst="rect">
            <a:avLst/>
          </a:prstGeom>
          <a:noFill/>
        </p:spPr>
      </p:pic>
      <p:pic>
        <p:nvPicPr>
          <p:cNvPr id="7" name="Picture 5" descr="C:\Users\Comp 1\Desktop\myach-animatsionnaya-kartinka-001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166688" cy="166688"/>
          </a:xfrm>
          <a:prstGeom prst="rect">
            <a:avLst/>
          </a:prstGeom>
          <a:noFill/>
        </p:spPr>
      </p:pic>
      <p:pic>
        <p:nvPicPr>
          <p:cNvPr id="1026" name="Picture 2" descr="C:\Users\Comp 1\Desktop\Untitled-2-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251464"/>
            <a:ext cx="3893502" cy="2391982"/>
          </a:xfrm>
          <a:prstGeom prst="rect">
            <a:avLst/>
          </a:prstGeom>
          <a:noFill/>
        </p:spPr>
      </p:pic>
      <p:pic>
        <p:nvPicPr>
          <p:cNvPr id="1027" name="Picture 3" descr="C:\Users\Comp 1\Desktop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4786322"/>
            <a:ext cx="3929070" cy="1814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булінг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7868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Найкращим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способом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профілактики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кодексу  правил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поведін-ки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 в 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Обов’язко-вою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умовою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профілактичних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захо-дів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булінґу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співпраця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налаго-дження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взаємин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шкільною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адмініс-трацією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педагогами,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шкільним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психо-логом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 та  батьками 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стали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булінґу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ризику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2" descr="C:\Users\Comp 1\Desktop\FriendlyBrokenGaur-smal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500570"/>
            <a:ext cx="2047866" cy="2119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Users\Comp 1\Desktop\sto-bullism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1" cy="6286544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596" y="357166"/>
            <a:ext cx="8358246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6600" b="1" i="1" dirty="0">
                <a:solidFill>
                  <a:srgbClr val="FFFF00"/>
                </a:solidFill>
                <a:latin typeface="Comic Sans MS" pitchFamily="66" charset="0"/>
              </a:rPr>
              <a:t>ДЯКУЮ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6600" b="1" i="1">
                <a:solidFill>
                  <a:srgbClr val="FFFF00"/>
                </a:solidFill>
                <a:latin typeface="Comic Sans MS" pitchFamily="66" charset="0"/>
              </a:rPr>
              <a:t>ЗА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6600" b="1" i="1">
                <a:solidFill>
                  <a:srgbClr val="FFFF00"/>
                </a:solidFill>
                <a:latin typeface="Comic Sans MS" pitchFamily="66" charset="0"/>
              </a:rPr>
              <a:t>УВАГУ</a:t>
            </a:r>
            <a:r>
              <a:rPr lang="uk-UA" sz="6600" b="1" i="1" dirty="0">
                <a:solidFill>
                  <a:srgbClr val="FFFF00"/>
                </a:solidFill>
                <a:latin typeface="Comic Sans MS" pitchFamily="66" charset="0"/>
              </a:rPr>
              <a:t>! </a:t>
            </a:r>
            <a:endParaRPr kumimoji="0" lang="ru-RU" sz="6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8596" y="5500702"/>
            <a:ext cx="8501122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Використано ресурси Інтернету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Comp 1\Desktop\нумерація\b6168dd4c629b6ca3eba090851e815db.jpg"/>
          <p:cNvPicPr>
            <a:picLocks noChangeAspect="1" noChangeArrowheads="1"/>
          </p:cNvPicPr>
          <p:nvPr/>
        </p:nvPicPr>
        <p:blipFill>
          <a:blip r:embed="rId3"/>
          <a:srcRect b="7344"/>
          <a:stretch>
            <a:fillRect/>
          </a:stretch>
        </p:blipFill>
        <p:spPr bwMode="auto">
          <a:xfrm>
            <a:off x="285720" y="1000108"/>
            <a:ext cx="8572560" cy="557216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2844" y="0"/>
            <a:ext cx="90011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Основні</a:t>
            </a:r>
            <a:r>
              <a:rPr kumimoji="0" lang="ru-RU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механізми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4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розвитку</a:t>
            </a:r>
            <a:r>
              <a:rPr kumimoji="0" lang="ru-RU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булінгу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uk-UA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0430" y="1071546"/>
            <a:ext cx="1546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2214554"/>
            <a:ext cx="6537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ЗАЗДРОЩІ   ТА  КОНКУРЕНЦІЯ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071810"/>
            <a:ext cx="8001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БАЖАННЯ   ПІДПОРЯДКОВУВАТИ ВЛАСНІЙ   ВОЛІ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143380"/>
            <a:ext cx="6858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БАЖАННЯ  ВИТІСНИТИ  КОГОСЬ  ІЗ ГРУПИ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572140"/>
            <a:ext cx="7267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БАЖАННЯ  ПРИНИЗИТИ  ІНШОГО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mp 1\Desktop\нумерація\9f3f6b1f9bf2d911a8ee79f3eda048f2.jpg"/>
          <p:cNvPicPr>
            <a:picLocks noChangeAspect="1" noChangeArrowheads="1"/>
          </p:cNvPicPr>
          <p:nvPr/>
        </p:nvPicPr>
        <p:blipFill>
          <a:blip r:embed="rId3"/>
          <a:srcRect r="6534" b="6564"/>
          <a:stretch>
            <a:fillRect/>
          </a:stretch>
        </p:blipFill>
        <p:spPr bwMode="auto">
          <a:xfrm>
            <a:off x="285720" y="357166"/>
            <a:ext cx="8572560" cy="62151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86380" y="1285860"/>
            <a:ext cx="3251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Фізичний </a:t>
            </a:r>
            <a:r>
              <a:rPr lang="uk-UA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булінг</a:t>
            </a:r>
            <a:endParaRPr lang="uk-UA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071546"/>
            <a:ext cx="5214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Це  залякування за допомогою агресивного фізичного залякування полягає у багаторазово повторюваних ударах, стусанах, підніжках, блокуванні, поштовхах і дотиках небажаним і неналежним чином.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57818" y="2428868"/>
            <a:ext cx="3034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Поведінковий </a:t>
            </a:r>
            <a:r>
              <a:rPr lang="uk-UA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булінг</a:t>
            </a:r>
            <a:endParaRPr lang="uk-UA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571744"/>
            <a:ext cx="521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Це бойкот, плітки , ігнорування, ізоляція в колективі, інтриги, шантаж, вимагання, створення неприємностей.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282" y="0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Особливості</a:t>
            </a:r>
            <a:r>
              <a:rPr kumimoji="0" lang="uk-UA" sz="59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та види </a:t>
            </a:r>
            <a:r>
              <a:rPr kumimoji="0" lang="uk-UA" sz="59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булінгу</a:t>
            </a:r>
            <a:r>
              <a:rPr kumimoji="0" lang="uk-UA" sz="59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школі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7884" y="3857628"/>
            <a:ext cx="22753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Вербальна </a:t>
            </a:r>
          </a:p>
          <a:p>
            <a:pPr lvl="0" algn="ctr"/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агресія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4071942"/>
            <a:ext cx="550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Виражається в постійних глузуваннях, образах, окрики і навіть прокльони, підступ.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57884" y="5357826"/>
            <a:ext cx="2359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Кібербулінг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5214950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Дуже популярне серед підлітків. Виявляється в цькуванні за допомогою соціальних мереж або надіслання образ на електронну адресу. Сюди входить зйомка і викладання непривабливого відео в загальний доступ.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Comp 1\Desktop\нумерація\2a7bce0cc25b741e4f95adfda0720d18.jpg"/>
          <p:cNvPicPr>
            <a:picLocks noChangeAspect="1" noChangeArrowheads="1"/>
          </p:cNvPicPr>
          <p:nvPr/>
        </p:nvPicPr>
        <p:blipFill>
          <a:blip r:embed="rId3"/>
          <a:srcRect t="18093" b="3016"/>
          <a:stretch>
            <a:fillRect/>
          </a:stretch>
        </p:blipFill>
        <p:spPr bwMode="auto">
          <a:xfrm>
            <a:off x="357158" y="857232"/>
            <a:ext cx="8429684" cy="574135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4282" y="-142900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9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</a:t>
            </a:r>
            <a:r>
              <a:rPr kumimoji="0" lang="uk-UA" sz="59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улінг</a:t>
            </a:r>
            <a:r>
              <a:rPr kumimoji="0" lang="uk-UA" sz="59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включає головні компоненти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7158" y="2357430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latin typeface="Times New Roman" pitchFamily="18" charset="0"/>
                <a:ea typeface="+mj-ea"/>
                <a:cs typeface="Times New Roman" pitchFamily="18" charset="0"/>
              </a:rPr>
              <a:t>а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гресивна</a:t>
            </a:r>
            <a:r>
              <a:rPr kumimoji="0" lang="uk-UA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і негативна поведінка;</a:t>
            </a:r>
            <a:b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158" y="5214926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latin typeface="Times New Roman" pitchFamily="18" charset="0"/>
                <a:ea typeface="+mj-ea"/>
                <a:cs typeface="Times New Roman" pitchFamily="18" charset="0"/>
              </a:rPr>
              <a:t>з</a:t>
            </a:r>
            <a:r>
              <a:rPr kumimoji="0" lang="uk-UA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дійснюється</a:t>
            </a:r>
            <a:r>
              <a:rPr kumimoji="0" lang="uk-UA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регулярною.</a:t>
            </a:r>
            <a:b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4282" y="1000108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latin typeface="Times New Roman" pitchFamily="18" charset="0"/>
                <a:ea typeface="+mj-ea"/>
                <a:cs typeface="Times New Roman" pitchFamily="18" charset="0"/>
              </a:rPr>
              <a:t>в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ідбувається</a:t>
            </a:r>
            <a:r>
              <a:rPr kumimoji="0" lang="uk-UA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 стосунках, </a:t>
            </a:r>
            <a:r>
              <a:rPr lang="uk-UA" sz="2800" b="1" baseline="0" dirty="0" err="1">
                <a:latin typeface="Times New Roman" pitchFamily="18" charset="0"/>
                <a:ea typeface="+mj-ea"/>
                <a:cs typeface="Times New Roman" pitchFamily="18" charset="0"/>
              </a:rPr>
              <a:t>учасни-</a:t>
            </a:r>
            <a:endParaRPr lang="uk-UA" sz="2800" b="1" baseline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baseline="0" dirty="0" err="1">
                <a:latin typeface="Times New Roman" pitchFamily="18" charset="0"/>
                <a:ea typeface="+mj-ea"/>
                <a:cs typeface="Times New Roman" pitchFamily="18" charset="0"/>
              </a:rPr>
              <a:t>ки</a:t>
            </a:r>
            <a:r>
              <a:rPr lang="uk-UA" sz="2800" b="1" baseline="0" dirty="0">
                <a:latin typeface="Times New Roman" pitchFamily="18" charset="0"/>
                <a:ea typeface="+mj-ea"/>
                <a:cs typeface="Times New Roman" pitchFamily="18" charset="0"/>
              </a:rPr>
              <a:t> яких мають неоднакову владу</a:t>
            </a:r>
            <a:b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7158" y="3929066"/>
            <a:ext cx="892971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ця поведінка є навмисною;</a:t>
            </a:r>
            <a:b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Comp 1\Desktop\Новая папка (6)\eyes_4_h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0286" y="5357826"/>
            <a:ext cx="823434" cy="1000122"/>
          </a:xfrm>
          <a:prstGeom prst="rect">
            <a:avLst/>
          </a:prstGeom>
          <a:noFill/>
        </p:spPr>
      </p:pic>
      <p:pic>
        <p:nvPicPr>
          <p:cNvPr id="1028" name="Picture 4" descr="C:\Users\Comp 1\Desktop\Новая папка (6)\eyes_1_hc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2908" y="1000108"/>
            <a:ext cx="872496" cy="1143008"/>
          </a:xfrm>
          <a:prstGeom prst="rect">
            <a:avLst/>
          </a:prstGeom>
          <a:noFill/>
        </p:spPr>
      </p:pic>
      <p:pic>
        <p:nvPicPr>
          <p:cNvPr id="1029" name="Picture 5" descr="C:\Users\Comp 1\Desktop\Новая папка (6)\eyes_2_hc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10" y="2428868"/>
            <a:ext cx="908691" cy="1108160"/>
          </a:xfrm>
          <a:prstGeom prst="rect">
            <a:avLst/>
          </a:prstGeom>
          <a:noFill/>
        </p:spPr>
      </p:pic>
      <p:pic>
        <p:nvPicPr>
          <p:cNvPr id="1030" name="Picture 6" descr="C:\Users\Comp 1\Desktop\Новая папка (6)\eyes_3_h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48" y="3929066"/>
            <a:ext cx="814385" cy="993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4429124" y="2071678"/>
            <a:ext cx="4286280" cy="784225"/>
          </a:xfrm>
          <a:prstGeom prst="bevel">
            <a:avLst>
              <a:gd name="adj" fmla="val 12639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gray">
          <a:xfrm>
            <a:off x="3428992" y="3857628"/>
            <a:ext cx="5072098" cy="785812"/>
          </a:xfrm>
          <a:prstGeom prst="bevel">
            <a:avLst>
              <a:gd name="adj" fmla="val 12639"/>
            </a:avLst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ltGray">
          <a:xfrm>
            <a:off x="2071670" y="4857760"/>
            <a:ext cx="3143272" cy="712788"/>
          </a:xfrm>
          <a:prstGeom prst="bevel">
            <a:avLst>
              <a:gd name="adj" fmla="val 10407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залякування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 rot="18320416" flipH="1">
            <a:off x="3304975" y="2597519"/>
            <a:ext cx="1074737" cy="601662"/>
          </a:xfrm>
          <a:custGeom>
            <a:avLst/>
            <a:gdLst>
              <a:gd name="T0" fmla="*/ 0 w 982"/>
              <a:gd name="T1" fmla="*/ 601662 h 774"/>
              <a:gd name="T2" fmla="*/ 2189 w 982"/>
              <a:gd name="T3" fmla="*/ 598553 h 774"/>
              <a:gd name="T4" fmla="*/ 8755 w 982"/>
              <a:gd name="T5" fmla="*/ 586115 h 774"/>
              <a:gd name="T6" fmla="*/ 17511 w 982"/>
              <a:gd name="T7" fmla="*/ 567459 h 774"/>
              <a:gd name="T8" fmla="*/ 35022 w 982"/>
              <a:gd name="T9" fmla="*/ 542584 h 774"/>
              <a:gd name="T10" fmla="*/ 54722 w 982"/>
              <a:gd name="T11" fmla="*/ 513045 h 774"/>
              <a:gd name="T12" fmla="*/ 83177 w 982"/>
              <a:gd name="T13" fmla="*/ 480397 h 774"/>
              <a:gd name="T14" fmla="*/ 116010 w 982"/>
              <a:gd name="T15" fmla="*/ 446194 h 774"/>
              <a:gd name="T16" fmla="*/ 155410 w 982"/>
              <a:gd name="T17" fmla="*/ 410436 h 774"/>
              <a:gd name="T18" fmla="*/ 203565 w 982"/>
              <a:gd name="T19" fmla="*/ 374678 h 774"/>
              <a:gd name="T20" fmla="*/ 258287 w 982"/>
              <a:gd name="T21" fmla="*/ 340475 h 774"/>
              <a:gd name="T22" fmla="*/ 321764 w 982"/>
              <a:gd name="T23" fmla="*/ 309382 h 774"/>
              <a:gd name="T24" fmla="*/ 393997 w 982"/>
              <a:gd name="T25" fmla="*/ 279843 h 774"/>
              <a:gd name="T26" fmla="*/ 466230 w 982"/>
              <a:gd name="T27" fmla="*/ 258077 h 774"/>
              <a:gd name="T28" fmla="*/ 534085 w 982"/>
              <a:gd name="T29" fmla="*/ 244085 h 774"/>
              <a:gd name="T30" fmla="*/ 595374 w 982"/>
              <a:gd name="T31" fmla="*/ 236312 h 774"/>
              <a:gd name="T32" fmla="*/ 650095 w 982"/>
              <a:gd name="T33" fmla="*/ 233202 h 774"/>
              <a:gd name="T34" fmla="*/ 698251 w 982"/>
              <a:gd name="T35" fmla="*/ 233202 h 774"/>
              <a:gd name="T36" fmla="*/ 742028 w 982"/>
              <a:gd name="T37" fmla="*/ 236312 h 774"/>
              <a:gd name="T38" fmla="*/ 777050 w 982"/>
              <a:gd name="T39" fmla="*/ 242530 h 774"/>
              <a:gd name="T40" fmla="*/ 805506 w 982"/>
              <a:gd name="T41" fmla="*/ 248749 h 774"/>
              <a:gd name="T42" fmla="*/ 825205 w 982"/>
              <a:gd name="T43" fmla="*/ 253413 h 774"/>
              <a:gd name="T44" fmla="*/ 838339 w 982"/>
              <a:gd name="T45" fmla="*/ 258077 h 774"/>
              <a:gd name="T46" fmla="*/ 842716 w 982"/>
              <a:gd name="T47" fmla="*/ 259632 h 774"/>
              <a:gd name="T48" fmla="*/ 744217 w 982"/>
              <a:gd name="T49" fmla="*/ 370014 h 774"/>
              <a:gd name="T50" fmla="*/ 1074737 w 982"/>
              <a:gd name="T51" fmla="*/ 287616 h 774"/>
              <a:gd name="T52" fmla="*/ 998126 w 982"/>
              <a:gd name="T53" fmla="*/ 0 h 774"/>
              <a:gd name="T54" fmla="*/ 934649 w 982"/>
              <a:gd name="T55" fmla="*/ 116601 h 774"/>
              <a:gd name="T56" fmla="*/ 930271 w 982"/>
              <a:gd name="T57" fmla="*/ 115046 h 774"/>
              <a:gd name="T58" fmla="*/ 917138 w 982"/>
              <a:gd name="T59" fmla="*/ 110382 h 774"/>
              <a:gd name="T60" fmla="*/ 899627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8 w 982"/>
              <a:gd name="T67" fmla="*/ 88617 h 774"/>
              <a:gd name="T68" fmla="*/ 757350 w 982"/>
              <a:gd name="T69" fmla="*/ 85508 h 774"/>
              <a:gd name="T70" fmla="*/ 707006 w 982"/>
              <a:gd name="T71" fmla="*/ 85508 h 774"/>
              <a:gd name="T72" fmla="*/ 652284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2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0 w 982"/>
              <a:gd name="T85" fmla="*/ 240976 h 774"/>
              <a:gd name="T86" fmla="*/ 194810 w 982"/>
              <a:gd name="T87" fmla="*/ 282952 h 774"/>
              <a:gd name="T88" fmla="*/ 148843 w 982"/>
              <a:gd name="T89" fmla="*/ 328038 h 774"/>
              <a:gd name="T90" fmla="*/ 109444 w 982"/>
              <a:gd name="T91" fmla="*/ 373124 h 774"/>
              <a:gd name="T92" fmla="*/ 78799 w 982"/>
              <a:gd name="T93" fmla="*/ 416655 h 774"/>
              <a:gd name="T94" fmla="*/ 52533 w 982"/>
              <a:gd name="T95" fmla="*/ 458631 h 774"/>
              <a:gd name="T96" fmla="*/ 32833 w 982"/>
              <a:gd name="T97" fmla="*/ 497498 h 774"/>
              <a:gd name="T98" fmla="*/ 19700 w 982"/>
              <a:gd name="T99" fmla="*/ 531701 h 774"/>
              <a:gd name="T100" fmla="*/ 8755 w 982"/>
              <a:gd name="T101" fmla="*/ 561240 h 774"/>
              <a:gd name="T102" fmla="*/ 4378 w 982"/>
              <a:gd name="T103" fmla="*/ 583006 h 774"/>
              <a:gd name="T104" fmla="*/ 0 w 982"/>
              <a:gd name="T105" fmla="*/ 596998 h 774"/>
              <a:gd name="T106" fmla="*/ 0 w 982"/>
              <a:gd name="T107" fmla="*/ 601662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Freeform 8"/>
          <p:cNvSpPr>
            <a:spLocks/>
          </p:cNvSpPr>
          <p:nvPr/>
        </p:nvSpPr>
        <p:spPr bwMode="gray">
          <a:xfrm rot="18320416" flipH="1">
            <a:off x="2304844" y="3811966"/>
            <a:ext cx="1074737" cy="601663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5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4 w 982"/>
              <a:gd name="T23" fmla="*/ 309382 h 774"/>
              <a:gd name="T24" fmla="*/ 393997 w 982"/>
              <a:gd name="T25" fmla="*/ 279843 h 774"/>
              <a:gd name="T26" fmla="*/ 466230 w 982"/>
              <a:gd name="T27" fmla="*/ 258078 h 774"/>
              <a:gd name="T28" fmla="*/ 534085 w 982"/>
              <a:gd name="T29" fmla="*/ 244086 h 774"/>
              <a:gd name="T30" fmla="*/ 595374 w 982"/>
              <a:gd name="T31" fmla="*/ 236312 h 774"/>
              <a:gd name="T32" fmla="*/ 650095 w 982"/>
              <a:gd name="T33" fmla="*/ 233203 h 774"/>
              <a:gd name="T34" fmla="*/ 698251 w 982"/>
              <a:gd name="T35" fmla="*/ 233203 h 774"/>
              <a:gd name="T36" fmla="*/ 742028 w 982"/>
              <a:gd name="T37" fmla="*/ 236312 h 774"/>
              <a:gd name="T38" fmla="*/ 777050 w 982"/>
              <a:gd name="T39" fmla="*/ 242531 h 774"/>
              <a:gd name="T40" fmla="*/ 805506 w 982"/>
              <a:gd name="T41" fmla="*/ 248750 h 774"/>
              <a:gd name="T42" fmla="*/ 825205 w 982"/>
              <a:gd name="T43" fmla="*/ 253414 h 774"/>
              <a:gd name="T44" fmla="*/ 838339 w 982"/>
              <a:gd name="T45" fmla="*/ 258078 h 774"/>
              <a:gd name="T46" fmla="*/ 842716 w 982"/>
              <a:gd name="T47" fmla="*/ 259632 h 774"/>
              <a:gd name="T48" fmla="*/ 744217 w 982"/>
              <a:gd name="T49" fmla="*/ 370015 h 774"/>
              <a:gd name="T50" fmla="*/ 1074737 w 982"/>
              <a:gd name="T51" fmla="*/ 287617 h 774"/>
              <a:gd name="T52" fmla="*/ 998126 w 982"/>
              <a:gd name="T53" fmla="*/ 0 h 774"/>
              <a:gd name="T54" fmla="*/ 934649 w 982"/>
              <a:gd name="T55" fmla="*/ 116601 h 774"/>
              <a:gd name="T56" fmla="*/ 930271 w 982"/>
              <a:gd name="T57" fmla="*/ 115047 h 774"/>
              <a:gd name="T58" fmla="*/ 917138 w 982"/>
              <a:gd name="T59" fmla="*/ 110383 h 774"/>
              <a:gd name="T60" fmla="*/ 899627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8 w 982"/>
              <a:gd name="T67" fmla="*/ 88617 h 774"/>
              <a:gd name="T68" fmla="*/ 757350 w 982"/>
              <a:gd name="T69" fmla="*/ 85508 h 774"/>
              <a:gd name="T70" fmla="*/ 707006 w 982"/>
              <a:gd name="T71" fmla="*/ 85508 h 774"/>
              <a:gd name="T72" fmla="*/ 652284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2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0 w 982"/>
              <a:gd name="T85" fmla="*/ 240976 h 774"/>
              <a:gd name="T86" fmla="*/ 194810 w 982"/>
              <a:gd name="T87" fmla="*/ 282953 h 774"/>
              <a:gd name="T88" fmla="*/ 148843 w 982"/>
              <a:gd name="T89" fmla="*/ 328038 h 774"/>
              <a:gd name="T90" fmla="*/ 109444 w 982"/>
              <a:gd name="T91" fmla="*/ 373124 h 774"/>
              <a:gd name="T92" fmla="*/ 78799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5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Freeform 9"/>
          <p:cNvSpPr>
            <a:spLocks/>
          </p:cNvSpPr>
          <p:nvPr/>
        </p:nvSpPr>
        <p:spPr bwMode="gray">
          <a:xfrm rot="18320416" flipH="1">
            <a:off x="1018960" y="5526478"/>
            <a:ext cx="1074737" cy="601662"/>
          </a:xfrm>
          <a:custGeom>
            <a:avLst/>
            <a:gdLst>
              <a:gd name="T0" fmla="*/ 0 w 982"/>
              <a:gd name="T1" fmla="*/ 601662 h 774"/>
              <a:gd name="T2" fmla="*/ 2189 w 982"/>
              <a:gd name="T3" fmla="*/ 598553 h 774"/>
              <a:gd name="T4" fmla="*/ 8755 w 982"/>
              <a:gd name="T5" fmla="*/ 586115 h 774"/>
              <a:gd name="T6" fmla="*/ 17511 w 982"/>
              <a:gd name="T7" fmla="*/ 567459 h 774"/>
              <a:gd name="T8" fmla="*/ 35022 w 982"/>
              <a:gd name="T9" fmla="*/ 542584 h 774"/>
              <a:gd name="T10" fmla="*/ 54722 w 982"/>
              <a:gd name="T11" fmla="*/ 513045 h 774"/>
              <a:gd name="T12" fmla="*/ 83177 w 982"/>
              <a:gd name="T13" fmla="*/ 480397 h 774"/>
              <a:gd name="T14" fmla="*/ 116010 w 982"/>
              <a:gd name="T15" fmla="*/ 446194 h 774"/>
              <a:gd name="T16" fmla="*/ 155410 w 982"/>
              <a:gd name="T17" fmla="*/ 410436 h 774"/>
              <a:gd name="T18" fmla="*/ 203565 w 982"/>
              <a:gd name="T19" fmla="*/ 374678 h 774"/>
              <a:gd name="T20" fmla="*/ 258287 w 982"/>
              <a:gd name="T21" fmla="*/ 340475 h 774"/>
              <a:gd name="T22" fmla="*/ 321764 w 982"/>
              <a:gd name="T23" fmla="*/ 309382 h 774"/>
              <a:gd name="T24" fmla="*/ 393997 w 982"/>
              <a:gd name="T25" fmla="*/ 279843 h 774"/>
              <a:gd name="T26" fmla="*/ 466230 w 982"/>
              <a:gd name="T27" fmla="*/ 258077 h 774"/>
              <a:gd name="T28" fmla="*/ 534085 w 982"/>
              <a:gd name="T29" fmla="*/ 244085 h 774"/>
              <a:gd name="T30" fmla="*/ 595374 w 982"/>
              <a:gd name="T31" fmla="*/ 236312 h 774"/>
              <a:gd name="T32" fmla="*/ 650095 w 982"/>
              <a:gd name="T33" fmla="*/ 233202 h 774"/>
              <a:gd name="T34" fmla="*/ 698251 w 982"/>
              <a:gd name="T35" fmla="*/ 233202 h 774"/>
              <a:gd name="T36" fmla="*/ 742028 w 982"/>
              <a:gd name="T37" fmla="*/ 236312 h 774"/>
              <a:gd name="T38" fmla="*/ 777050 w 982"/>
              <a:gd name="T39" fmla="*/ 242530 h 774"/>
              <a:gd name="T40" fmla="*/ 805506 w 982"/>
              <a:gd name="T41" fmla="*/ 248749 h 774"/>
              <a:gd name="T42" fmla="*/ 825205 w 982"/>
              <a:gd name="T43" fmla="*/ 253413 h 774"/>
              <a:gd name="T44" fmla="*/ 838339 w 982"/>
              <a:gd name="T45" fmla="*/ 258077 h 774"/>
              <a:gd name="T46" fmla="*/ 842716 w 982"/>
              <a:gd name="T47" fmla="*/ 259632 h 774"/>
              <a:gd name="T48" fmla="*/ 744217 w 982"/>
              <a:gd name="T49" fmla="*/ 370014 h 774"/>
              <a:gd name="T50" fmla="*/ 1074737 w 982"/>
              <a:gd name="T51" fmla="*/ 287616 h 774"/>
              <a:gd name="T52" fmla="*/ 998126 w 982"/>
              <a:gd name="T53" fmla="*/ 0 h 774"/>
              <a:gd name="T54" fmla="*/ 934649 w 982"/>
              <a:gd name="T55" fmla="*/ 116601 h 774"/>
              <a:gd name="T56" fmla="*/ 930271 w 982"/>
              <a:gd name="T57" fmla="*/ 115046 h 774"/>
              <a:gd name="T58" fmla="*/ 917138 w 982"/>
              <a:gd name="T59" fmla="*/ 110382 h 774"/>
              <a:gd name="T60" fmla="*/ 899627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8 w 982"/>
              <a:gd name="T67" fmla="*/ 88617 h 774"/>
              <a:gd name="T68" fmla="*/ 757350 w 982"/>
              <a:gd name="T69" fmla="*/ 85508 h 774"/>
              <a:gd name="T70" fmla="*/ 707006 w 982"/>
              <a:gd name="T71" fmla="*/ 85508 h 774"/>
              <a:gd name="T72" fmla="*/ 652284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2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0 w 982"/>
              <a:gd name="T85" fmla="*/ 240976 h 774"/>
              <a:gd name="T86" fmla="*/ 194810 w 982"/>
              <a:gd name="T87" fmla="*/ 282952 h 774"/>
              <a:gd name="T88" fmla="*/ 148843 w 982"/>
              <a:gd name="T89" fmla="*/ 328038 h 774"/>
              <a:gd name="T90" fmla="*/ 109444 w 982"/>
              <a:gd name="T91" fmla="*/ 373124 h 774"/>
              <a:gd name="T92" fmla="*/ 78799 w 982"/>
              <a:gd name="T93" fmla="*/ 416655 h 774"/>
              <a:gd name="T94" fmla="*/ 52533 w 982"/>
              <a:gd name="T95" fmla="*/ 458631 h 774"/>
              <a:gd name="T96" fmla="*/ 32833 w 982"/>
              <a:gd name="T97" fmla="*/ 497498 h 774"/>
              <a:gd name="T98" fmla="*/ 19700 w 982"/>
              <a:gd name="T99" fmla="*/ 531701 h 774"/>
              <a:gd name="T100" fmla="*/ 8755 w 982"/>
              <a:gd name="T101" fmla="*/ 561240 h 774"/>
              <a:gd name="T102" fmla="*/ 4378 w 982"/>
              <a:gd name="T103" fmla="*/ 583006 h 774"/>
              <a:gd name="T104" fmla="*/ 0 w 982"/>
              <a:gd name="T105" fmla="*/ 596998 h 774"/>
              <a:gd name="T106" fmla="*/ 0 w 982"/>
              <a:gd name="T107" fmla="*/ 601662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571868" y="3929066"/>
            <a:ext cx="471490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образливі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жести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500562" y="2143116"/>
            <a:ext cx="414340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вербальний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булінг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000496" y="2781300"/>
            <a:ext cx="514350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1C1C1C"/>
                </a:solidFill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знаряддям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служить слово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образливе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ім'я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звертаються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жертви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обзивання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образливих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чуток…)</a:t>
            </a:r>
            <a:endParaRPr lang="en-US" sz="2000" dirty="0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500298" y="5643578"/>
            <a:ext cx="635798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агресивної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інтонацій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голосу для того,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змусити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жертву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здійснювати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здійснювати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що-небудь</a:t>
            </a:r>
            <a:r>
              <a:rPr lang="ru-RU" sz="1600" dirty="0"/>
              <a:t>.</a:t>
            </a:r>
            <a:endParaRPr lang="en-US" sz="1600" dirty="0">
              <a:solidFill>
                <a:srgbClr val="1C1C1C"/>
              </a:solidFill>
            </a:endParaRPr>
          </a:p>
        </p:txBody>
      </p:sp>
      <p:pic>
        <p:nvPicPr>
          <p:cNvPr id="16" name="i7x0b582_0imgimage" descr="https://static.wixstatic.com/media/e53358_104b3cecb920402ba64d46f7ab41dceb.jpg/v1/fill/w_250,h_306,al_c,lg_1,q_80/e53358_104b3cecb920402ba64d46f7ab41dc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3116"/>
            <a:ext cx="180022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3" descr="http://ekogradmoscow.ru/images/Raznoye18/2405/240105/0708/Izdevatelstva-v-shkole-bulling-chto-dela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357166"/>
            <a:ext cx="2089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Comp 1\Desktop\dT76Bgb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14290"/>
            <a:ext cx="1381578" cy="1220376"/>
          </a:xfrm>
          <a:prstGeom prst="rect">
            <a:avLst/>
          </a:prstGeom>
          <a:noFill/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85720" y="142852"/>
            <a:ext cx="6500812" cy="1852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Психологічний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шкільний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булінг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C:\Users\Comp 1\Desktop\bulling-travlya-130318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9116" y="4786322"/>
            <a:ext cx="1462003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3571868" y="1428736"/>
            <a:ext cx="2643198" cy="714390"/>
          </a:xfrm>
          <a:prstGeom prst="bevel">
            <a:avLst>
              <a:gd name="adj" fmla="val 12639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2571736" y="3286124"/>
            <a:ext cx="3786188" cy="857250"/>
          </a:xfrm>
          <a:prstGeom prst="bevel">
            <a:avLst>
              <a:gd name="adj" fmla="val 12639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uk-UA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285720" y="4857760"/>
            <a:ext cx="6715172" cy="928687"/>
          </a:xfrm>
          <a:prstGeom prst="bevel">
            <a:avLst>
              <a:gd name="adj" fmla="val 10407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пошкодження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майном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gray">
          <a:xfrm rot="18320416" flipH="1">
            <a:off x="2447718" y="2240330"/>
            <a:ext cx="1074738" cy="601662"/>
          </a:xfrm>
          <a:custGeom>
            <a:avLst/>
            <a:gdLst>
              <a:gd name="T0" fmla="*/ 0 w 982"/>
              <a:gd name="T1" fmla="*/ 601662 h 774"/>
              <a:gd name="T2" fmla="*/ 2189 w 982"/>
              <a:gd name="T3" fmla="*/ 598553 h 774"/>
              <a:gd name="T4" fmla="*/ 8756 w 982"/>
              <a:gd name="T5" fmla="*/ 586115 h 774"/>
              <a:gd name="T6" fmla="*/ 17511 w 982"/>
              <a:gd name="T7" fmla="*/ 567459 h 774"/>
              <a:gd name="T8" fmla="*/ 35022 w 982"/>
              <a:gd name="T9" fmla="*/ 542584 h 774"/>
              <a:gd name="T10" fmla="*/ 54722 w 982"/>
              <a:gd name="T11" fmla="*/ 513045 h 774"/>
              <a:gd name="T12" fmla="*/ 83177 w 982"/>
              <a:gd name="T13" fmla="*/ 480397 h 774"/>
              <a:gd name="T14" fmla="*/ 116010 w 982"/>
              <a:gd name="T15" fmla="*/ 446194 h 774"/>
              <a:gd name="T16" fmla="*/ 155410 w 982"/>
              <a:gd name="T17" fmla="*/ 410436 h 774"/>
              <a:gd name="T18" fmla="*/ 203565 w 982"/>
              <a:gd name="T19" fmla="*/ 374678 h 774"/>
              <a:gd name="T20" fmla="*/ 258287 w 982"/>
              <a:gd name="T21" fmla="*/ 340475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7 h 774"/>
              <a:gd name="T28" fmla="*/ 534086 w 982"/>
              <a:gd name="T29" fmla="*/ 244085 h 774"/>
              <a:gd name="T30" fmla="*/ 595374 w 982"/>
              <a:gd name="T31" fmla="*/ 236312 h 774"/>
              <a:gd name="T32" fmla="*/ 650096 w 982"/>
              <a:gd name="T33" fmla="*/ 233202 h 774"/>
              <a:gd name="T34" fmla="*/ 698251 w 982"/>
              <a:gd name="T35" fmla="*/ 233202 h 774"/>
              <a:gd name="T36" fmla="*/ 742029 w 982"/>
              <a:gd name="T37" fmla="*/ 236312 h 774"/>
              <a:gd name="T38" fmla="*/ 777051 w 982"/>
              <a:gd name="T39" fmla="*/ 242530 h 774"/>
              <a:gd name="T40" fmla="*/ 805506 w 982"/>
              <a:gd name="T41" fmla="*/ 248749 h 774"/>
              <a:gd name="T42" fmla="*/ 825206 w 982"/>
              <a:gd name="T43" fmla="*/ 253413 h 774"/>
              <a:gd name="T44" fmla="*/ 838339 w 982"/>
              <a:gd name="T45" fmla="*/ 258077 h 774"/>
              <a:gd name="T46" fmla="*/ 842717 w 982"/>
              <a:gd name="T47" fmla="*/ 259632 h 774"/>
              <a:gd name="T48" fmla="*/ 744218 w 982"/>
              <a:gd name="T49" fmla="*/ 370014 h 774"/>
              <a:gd name="T50" fmla="*/ 1074738 w 982"/>
              <a:gd name="T51" fmla="*/ 287616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6 h 774"/>
              <a:gd name="T58" fmla="*/ 917139 w 982"/>
              <a:gd name="T59" fmla="*/ 110382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2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5 h 774"/>
              <a:gd name="T94" fmla="*/ 52533 w 982"/>
              <a:gd name="T95" fmla="*/ 458631 h 774"/>
              <a:gd name="T96" fmla="*/ 32833 w 982"/>
              <a:gd name="T97" fmla="*/ 497498 h 774"/>
              <a:gd name="T98" fmla="*/ 19700 w 982"/>
              <a:gd name="T99" fmla="*/ 531701 h 774"/>
              <a:gd name="T100" fmla="*/ 8756 w 982"/>
              <a:gd name="T101" fmla="*/ 561240 h 774"/>
              <a:gd name="T102" fmla="*/ 4378 w 982"/>
              <a:gd name="T103" fmla="*/ 583006 h 774"/>
              <a:gd name="T104" fmla="*/ 0 w 982"/>
              <a:gd name="T105" fmla="*/ 596998 h 774"/>
              <a:gd name="T106" fmla="*/ 0 w 982"/>
              <a:gd name="T107" fmla="*/ 601662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 rot="18320416" flipH="1">
            <a:off x="1018960" y="3740528"/>
            <a:ext cx="1074738" cy="601663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6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571736" y="3357562"/>
            <a:ext cx="364331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вимагання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571868" y="1428736"/>
            <a:ext cx="264320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ізоляція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714612" y="6000768"/>
            <a:ext cx="614362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крадіжка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грабіж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ховання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особистих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речей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жертви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sz="1200" dirty="0"/>
              <a:t> </a:t>
            </a:r>
            <a:endParaRPr lang="en-US" sz="1200" dirty="0">
              <a:solidFill>
                <a:srgbClr val="1C1C1C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214678" y="2428868"/>
            <a:ext cx="564360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жертва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навмисне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ізолюється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виганяється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ігнорується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частиною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класом</a:t>
            </a:r>
            <a:endParaRPr lang="en-US" sz="2000" b="1" dirty="0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428860" y="4286256"/>
            <a:ext cx="642942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грошей,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їжі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речей, примус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що-небудь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вкрасти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i9bbz36rimgimage" descr="https://static.wixstatic.com/media/e53358_e6abde23bc204dfabada7ee524e8c2d0.jpg/v1/fill/w_250,h_306,al_c,lg_1,q_80/e53358_e6abde23bc204dfabada7ee524e8c2d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3143248"/>
            <a:ext cx="122138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3" descr="http://ic.pics.livejournal.com/gistnov/65505841/69435/69435_9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85728"/>
            <a:ext cx="244157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Comp 1\Desktop\bigstock-stop-bullying-prevention-for-n-100661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85728"/>
            <a:ext cx="1600980" cy="928694"/>
          </a:xfrm>
          <a:prstGeom prst="rect">
            <a:avLst/>
          </a:prstGeom>
          <a:noFill/>
        </p:spPr>
      </p:pic>
      <p:pic>
        <p:nvPicPr>
          <p:cNvPr id="1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4786322"/>
            <a:ext cx="1643074" cy="121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Comp 1\Desktop\anti-bullying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85728"/>
            <a:ext cx="2000264" cy="1384235"/>
          </a:xfrm>
          <a:prstGeom prst="rect">
            <a:avLst/>
          </a:prstGeom>
          <a:noFill/>
        </p:spPr>
      </p:pic>
      <p:pic>
        <p:nvPicPr>
          <p:cNvPr id="1027" name="Picture 3" descr="C:\Users\Comp 1\Desktop\harcelementviolences-eco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1857364"/>
            <a:ext cx="2000264" cy="1290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 1\Desktop\0_9d626_8c0e3da4_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4282" y="0"/>
            <a:ext cx="8786874" cy="2071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Соціальна</a:t>
            </a:r>
            <a:r>
              <a:rPr kumimoji="0" lang="ru-RU" sz="6000" b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структура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</a:t>
            </a:r>
            <a:r>
              <a:rPr kumimoji="0" lang="ru-RU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булінгу</a:t>
            </a:r>
            <a:r>
              <a:rPr kumimoji="0" lang="ru-RU" sz="4400" b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86446" y="2214554"/>
            <a:ext cx="3071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sz="32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32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участь в </a:t>
            </a:r>
            <a:r>
              <a:rPr lang="ru-RU" sz="32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ru-RU" sz="32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32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три </a:t>
            </a:r>
            <a:r>
              <a:rPr lang="ru-RU" sz="32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32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32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 descr="C:\Users\Comp 1\Desktop\n137179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1" y="1071547"/>
            <a:ext cx="928694" cy="928694"/>
          </a:xfrm>
          <a:prstGeom prst="rect">
            <a:avLst/>
          </a:prstGeom>
          <a:noFill/>
        </p:spPr>
      </p:pic>
      <p:pic>
        <p:nvPicPr>
          <p:cNvPr id="2" name="Picture 2" descr="C:\Users\Comp 1\Desktop\БУЛІНГ\bullismo_adolescenti-300x200.jpg"/>
          <p:cNvPicPr>
            <a:picLocks noChangeAspect="1" noChangeArrowheads="1"/>
          </p:cNvPicPr>
          <p:nvPr/>
        </p:nvPicPr>
        <p:blipFill>
          <a:blip r:embed="rId4"/>
          <a:srcRect t="11339"/>
          <a:stretch>
            <a:fillRect/>
          </a:stretch>
        </p:blipFill>
        <p:spPr bwMode="auto">
          <a:xfrm>
            <a:off x="285720" y="1071547"/>
            <a:ext cx="3071834" cy="1714512"/>
          </a:xfrm>
          <a:prstGeom prst="rect">
            <a:avLst/>
          </a:prstGeom>
          <a:noFill/>
        </p:spPr>
      </p:pic>
      <p:pic>
        <p:nvPicPr>
          <p:cNvPr id="2051" name="Picture 3" descr="C:\Users\Comp 1\Desktop\11_main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4357694"/>
            <a:ext cx="2909512" cy="2214578"/>
          </a:xfrm>
          <a:prstGeom prst="rect">
            <a:avLst/>
          </a:prstGeom>
          <a:noFill/>
        </p:spPr>
      </p:pic>
      <p:pic>
        <p:nvPicPr>
          <p:cNvPr id="2052" name="Picture 4" descr="C:\Users\Comp 1\Desktop\БУЛІНГ\Depositphotos_116621226_original-2.jpg"/>
          <p:cNvPicPr>
            <a:picLocks noChangeAspect="1" noChangeArrowheads="1"/>
          </p:cNvPicPr>
          <p:nvPr/>
        </p:nvPicPr>
        <p:blipFill>
          <a:blip r:embed="rId6"/>
          <a:srcRect t="8313" b="5542"/>
          <a:stretch>
            <a:fillRect/>
          </a:stretch>
        </p:blipFill>
        <p:spPr bwMode="auto">
          <a:xfrm>
            <a:off x="285720" y="4714884"/>
            <a:ext cx="3071834" cy="1857388"/>
          </a:xfrm>
          <a:prstGeom prst="rect">
            <a:avLst/>
          </a:prstGeom>
          <a:noFill/>
        </p:spPr>
      </p:pic>
      <p:pic>
        <p:nvPicPr>
          <p:cNvPr id="2053" name="Picture 5" descr="C:\Users\Comp 1\Desktop\98_main.jpg"/>
          <p:cNvPicPr>
            <a:picLocks noChangeAspect="1" noChangeArrowheads="1"/>
          </p:cNvPicPr>
          <p:nvPr/>
        </p:nvPicPr>
        <p:blipFill>
          <a:blip r:embed="rId7"/>
          <a:srcRect l="16404" r="13123"/>
          <a:stretch>
            <a:fillRect/>
          </a:stretch>
        </p:blipFill>
        <p:spPr bwMode="auto">
          <a:xfrm>
            <a:off x="7143768" y="285728"/>
            <a:ext cx="1714512" cy="1857388"/>
          </a:xfrm>
          <a:prstGeom prst="rect">
            <a:avLst/>
          </a:prstGeom>
          <a:noFill/>
        </p:spPr>
      </p:pic>
      <p:pic>
        <p:nvPicPr>
          <p:cNvPr id="3074" name="Picture 2" descr="C:\Users\Comp 1\Desktop\imagen-bullying5644288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928934"/>
            <a:ext cx="3000396" cy="1685924"/>
          </a:xfrm>
          <a:prstGeom prst="rect">
            <a:avLst/>
          </a:prstGeom>
          <a:noFill/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066029463"/>
              </p:ext>
            </p:extLst>
          </p:nvPr>
        </p:nvGraphicFramePr>
        <p:xfrm>
          <a:off x="2329132" y="2043022"/>
          <a:ext cx="4912880" cy="45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Graphic spid="13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1171</Words>
  <Application>Microsoft Office PowerPoint</Application>
  <PresentationFormat>Екран (4:3)</PresentationFormat>
  <Paragraphs>170</Paragraphs>
  <Slides>35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Calibri</vt:lpstr>
      <vt:lpstr>Century Schoolbook</vt:lpstr>
      <vt:lpstr>Comic Sans MS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 1</dc:creator>
  <cp:lastModifiedBy>MBFK</cp:lastModifiedBy>
  <cp:revision>82</cp:revision>
  <dcterms:created xsi:type="dcterms:W3CDTF">2018-10-28T18:26:46Z</dcterms:created>
  <dcterms:modified xsi:type="dcterms:W3CDTF">2025-12-08T08:26:19Z</dcterms:modified>
</cp:coreProperties>
</file>