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B4CA41AD-16A6-486E-A8D2-7D0E79D79C8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75" autoAdjust="0"/>
  </p:normalViewPr>
  <p:slideViewPr>
    <p:cSldViewPr snapToGrid="0">
      <p:cViewPr varScale="1">
        <p:scale>
          <a:sx n="63" d="100"/>
          <a:sy n="63" d="100"/>
        </p:scale>
        <p:origin x="78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F61-409A-B261-EC993ABB05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F61-409A-B261-EC993ABB05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F-4C51-8337-BEA0DB6D77A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B0C-4153-A731-445051C4F2E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B0C-4153-A731-445051C4F2E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B0C-4153-A731-445051C4F2E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недостатньо часу</c:v>
                </c:pt>
                <c:pt idx="1">
                  <c:v>лінь</c:v>
                </c:pt>
                <c:pt idx="2">
                  <c:v>нічого не заважає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0.18</c:v>
                </c:pt>
                <c:pt idx="1">
                  <c:v>0.32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CD-4825-8C5B-6B0EF6901CC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4.5948203842940682E-2"/>
          <c:y val="0.28715153256236847"/>
          <c:w val="0.90810359231411864"/>
          <c:h val="0.54852821126257167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B9-4CFC-9C41-A263361FB8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3B9-4CFC-9C41-A263361FB8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3B9-4CFC-9C41-A263361FB8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одногрупники</c:v>
                </c:pt>
                <c:pt idx="1">
                  <c:v>лінь</c:v>
                </c:pt>
                <c:pt idx="2">
                  <c:v>нічого не заважає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0.28999999999999998</c:v>
                </c:pt>
                <c:pt idx="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6D-477C-8068-4FDDBA65521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4.5948203842940682E-2"/>
          <c:y val="0.30464665086160403"/>
          <c:w val="0.90810359231411864"/>
          <c:h val="0.57604675505567626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256-4E76-903C-C4AAE665A72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256-4E76-903C-C4AAE665A72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недостатньо часу</c:v>
                </c:pt>
                <c:pt idx="1">
                  <c:v>лінь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0.12</c:v>
                </c:pt>
                <c:pt idx="1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5E-47A7-9A6C-BBAB4C7EF0F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4.2801556420233464E-2"/>
          <c:y val="0.27863859582043898"/>
          <c:w val="0.91439688715953304"/>
          <c:h val="0.59433485078401616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2B0-4DCA-9980-E7C3A835DC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2B0-4DCA-9980-E7C3A835DC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все влаштовує</c:v>
                </c:pt>
                <c:pt idx="1">
                  <c:v>більше практики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1D-4861-87C7-8BC88763C87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9B4-4072-8F8B-63A3FFC0D63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9B4-4072-8F8B-63A3FFC0D6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все влаштовує</c:v>
                </c:pt>
                <c:pt idx="1">
                  <c:v>гнучкий графік навчання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DA-4127-ABE3-C9ABB4A27F8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49B-4375-8ECB-D8D28570AE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49B-4375-8ECB-D8D28570AE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49B-4375-8ECB-D8D28570AE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Все влаштовує</c:v>
                </c:pt>
                <c:pt idx="1">
                  <c:v>більше презентацій</c:v>
                </c:pt>
                <c:pt idx="2">
                  <c:v>покращили обладнання</c:v>
                </c:pt>
              </c:strCache>
            </c:strRef>
          </c:cat>
          <c:val>
            <c:numRef>
              <c:f>Аркуш1!$B$2:$B$4</c:f>
              <c:numCache>
                <c:formatCode>General</c:formatCode>
                <c:ptCount val="3"/>
                <c:pt idx="0">
                  <c:v>71</c:v>
                </c:pt>
                <c:pt idx="1">
                  <c:v>18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CB-4F5D-800E-704CADCF611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C0F-4951-8F12-02E0C0A06B3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C0F-4951-8F12-02E0C0A06B3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C0F-4951-8F12-02E0C0A06B3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C0F-4951-8F12-02E0C0A06B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4"/>
                <c:pt idx="0">
                  <c:v>ставлення до студентів</c:v>
                </c:pt>
                <c:pt idx="1">
                  <c:v>розуміння і доброту</c:v>
                </c:pt>
                <c:pt idx="2">
                  <c:v>професіоналізм</c:v>
                </c:pt>
                <c:pt idx="3">
                  <c:v>подачу матеріалу</c:v>
                </c:pt>
              </c:strCache>
            </c:strRef>
          </c:cat>
          <c:val>
            <c:numRef>
              <c:f>Аркуш1!$B$2:$B$5</c:f>
              <c:numCache>
                <c:formatCode>0%</c:formatCode>
                <c:ptCount val="4"/>
                <c:pt idx="0">
                  <c:v>0.26</c:v>
                </c:pt>
                <c:pt idx="1">
                  <c:v>0.28000000000000003</c:v>
                </c:pt>
                <c:pt idx="2">
                  <c:v>0.28000000000000003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D3-4E52-AFD3-CD3EA363904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977-45A0-8CA0-51A6600598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77-45A0-8CA0-51A6600598B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977-45A0-8CA0-51A6600598B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ставлення до студентів</c:v>
                </c:pt>
                <c:pt idx="1">
                  <c:v>розуміння і доброту</c:v>
                </c:pt>
                <c:pt idx="2">
                  <c:v>професіоналізм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0.36</c:v>
                </c:pt>
                <c:pt idx="1">
                  <c:v>0.28000000000000003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29-4EA7-8441-156BA49B335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3B0-4DA2-806D-1EDB91AF1C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3B0-4DA2-806D-1EDB91AF1C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3B0-4DA2-806D-1EDB91AF1C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3B0-4DA2-806D-1EDB91AF1C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Аркуш1!$A$2:$A$5</c:f>
              <c:strCache>
                <c:ptCount val="4"/>
                <c:pt idx="0">
                  <c:v>ставлення до студентів</c:v>
                </c:pt>
                <c:pt idx="1">
                  <c:v>розуміння</c:v>
                </c:pt>
                <c:pt idx="2">
                  <c:v>щирість та доброту</c:v>
                </c:pt>
                <c:pt idx="3">
                  <c:v>підтримку та повагу</c:v>
                </c:pt>
              </c:strCache>
            </c:strRef>
          </c:cat>
          <c:val>
            <c:numRef>
              <c:f>Аркуш1!$B$2:$B$5</c:f>
              <c:numCache>
                <c:formatCode>0%</c:formatCode>
                <c:ptCount val="4"/>
                <c:pt idx="0">
                  <c:v>0.25</c:v>
                </c:pt>
                <c:pt idx="1">
                  <c:v>0.12</c:v>
                </c:pt>
                <c:pt idx="2">
                  <c:v>0.37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2A-4B07-9CBE-73827444C1EA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8EE-4DC3-ABCC-14490F1911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8EE-4DC3-ABCC-14490F1911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8EE-4DC3-ABCC-14490F1911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пов'язана з візуалізацією</c:v>
                </c:pt>
                <c:pt idx="1">
                  <c:v>участь у дискуссіях</c:v>
                </c:pt>
                <c:pt idx="2">
                  <c:v>пасивне слухання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0.4</c:v>
                </c:pt>
                <c:pt idx="1">
                  <c:v>0.42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A1-4F99-AA9A-EF4A858DE8F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082-4335-B424-E61AA0A8EA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082-4335-B424-E61AA0A8EA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0.71</c:v>
                </c:pt>
                <c:pt idx="1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01-4ADE-ADF6-8869AA5EF5D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680-4F38-9444-8097BA9C3A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680-4F38-9444-8097BA9C3A1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пасивне слухання</c:v>
                </c:pt>
                <c:pt idx="1">
                  <c:v>не визначились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0.86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D7-4C7B-A3E7-168E8AF96C2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1D2-4BCF-9995-F7DACCE476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1D2-4BCF-9995-F7DACCE4768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1D2-4BCF-9995-F7DACCE476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практичні заняття</c:v>
                </c:pt>
                <c:pt idx="1">
                  <c:v>пасивне слухання</c:v>
                </c:pt>
                <c:pt idx="2">
                  <c:v>не визначились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0.63</c:v>
                </c:pt>
                <c:pt idx="1">
                  <c:v>0.25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BA-4839-82AA-DED7BDEE4B3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2FF-4D1A-A8A0-55C539281B0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2FF-4D1A-A8A0-55C539281B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2FF-4D1A-A8A0-55C539281B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презентації</c:v>
                </c:pt>
                <c:pt idx="1">
                  <c:v>на слух</c:v>
                </c:pt>
                <c:pt idx="2">
                  <c:v>візуалізації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0.4</c:v>
                </c:pt>
                <c:pt idx="1">
                  <c:v>0.42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7F-4602-85D0-14EABEC6D00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2B6-408F-9102-4FEFAF7DDE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2B6-408F-9102-4FEFAF7DDE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на слух</c:v>
                </c:pt>
                <c:pt idx="1">
                  <c:v>записуючи ключові моменти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0.71</c:v>
                </c:pt>
                <c:pt idx="1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0E-4F68-88FD-9A6BCF2F7A2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08A-43B7-97F2-C4AF9E1FE8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08A-43B7-97F2-C4AF9E1FE8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на слух</c:v>
                </c:pt>
                <c:pt idx="1">
                  <c:v>презентації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6-48A7-B147-E91B5EA2CE2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A28-4705-9C08-B9469B0AC8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A28-4705-9C08-B9469B0AC8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47-45F6-8F68-B1F185269E1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3.5046728971962614E-2"/>
          <c:y val="0.25985521239896825"/>
          <c:w val="0.91433021806853587"/>
          <c:h val="0.6758779504893494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CFC-4976-B884-D159295904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CFC-4976-B884-D159295904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0.43</c:v>
                </c:pt>
                <c:pt idx="1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3E-45F0-9A6F-E41AA40E4D6A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5EA-4CDF-BEF3-C1E1A18616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5EA-4CDF-BEF3-C1E1A18616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0.69</c:v>
                </c:pt>
                <c:pt idx="1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3F-4997-9841-028D5F047CD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010-4130-9520-E9E4DC37D7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010-4130-9520-E9E4DC37D7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010-4130-9520-E9E4DC37D74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майже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0.21</c:v>
                </c:pt>
                <c:pt idx="1">
                  <c:v>0.47</c:v>
                </c:pt>
                <c:pt idx="2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9-45EA-A829-D2B62ADC4FD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19-4175-88B6-86EAF7C806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19-4175-88B6-86EAF7C806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48-4E38-8EB2-EAD43741139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20599817151517147"/>
          <c:y val="0.22620538574410481"/>
          <c:w val="0.58277353144664445"/>
          <c:h val="0.73114369562072457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8C0-4C46-A041-C11FA62DC0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8C0-4C46-A041-C11FA62DC08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8-484E-A6FA-DBADEF420F7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4C-4B2F-827D-ECC314A7B1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4C-4B2F-827D-ECC314A7B1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0.63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F0-46C8-BD06-325AC703B7C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361-4683-88DB-B0F0708BE1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361-4683-88DB-B0F0708BE1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361-4683-88DB-B0F0708BE1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Хочу здобути освіту</c:v>
                </c:pt>
                <c:pt idx="1">
                  <c:v>подобається ця професія</c:v>
                </c:pt>
                <c:pt idx="2">
                  <c:v>батьки змусили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0.18</c:v>
                </c:pt>
                <c:pt idx="1">
                  <c:v>0.71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4-444A-9B66-6B9046427ECB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BBF-48F3-9327-28059C344E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BBF-48F3-9327-28059C344E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BBF-48F3-9327-28059C344E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хочу здобути освіту</c:v>
                </c:pt>
                <c:pt idx="1">
                  <c:v>подобається ця професія</c:v>
                </c:pt>
                <c:pt idx="2">
                  <c:v>батьки змусили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0.36</c:v>
                </c:pt>
                <c:pt idx="1">
                  <c:v>0.56999999999999995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EA-4A83-A60F-42DB85644E8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13458210801947948"/>
          <c:y val="0.30866498439741569"/>
          <c:w val="0.68642698844203165"/>
          <c:h val="0.61872323244165184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D26-4415-90FE-E2C62719A2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D26-4415-90FE-E2C62719A2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D26-4415-90FE-E2C62719A2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хочу здобути освіту</c:v>
                </c:pt>
                <c:pt idx="1">
                  <c:v>подобається ця професія</c:v>
                </c:pt>
                <c:pt idx="2">
                  <c:v>батьки змусили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0.43</c:v>
                </c:pt>
                <c:pt idx="1">
                  <c:v>0.25</c:v>
                </c:pt>
                <c:pt idx="2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9F-44A5-80BB-A35D837BC6FF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4.9923001236020885E-2"/>
          <c:y val="0.258729454934638"/>
          <c:w val="0.87717619132481595"/>
          <c:h val="0.74127054506536194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ОП-11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ACD-4E9E-B67C-E3A632414D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ACD-4E9E-B67C-E3A632414D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Майже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0.72</c:v>
                </c:pt>
                <c:pt idx="1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C6-4F08-9864-D42620B1614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6.6893807348242906E-2"/>
          <c:y val="0.25268737241178191"/>
          <c:w val="0.91239183220752229"/>
          <c:h val="0.7824757646904571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АТ-11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2DF-49BC-A3AD-47268A8F7F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2DF-49BC-A3AD-47268A8F7F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Так</c:v>
                </c:pt>
                <c:pt idx="1">
                  <c:v>Ні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50-4EA5-9464-A6A7ADB55926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6.6510172143974963E-2"/>
          <c:y val="0.24762557697529189"/>
          <c:w val="0.91392801251956179"/>
          <c:h val="0.671264367816092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БД-11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1CC-4FA1-B7C4-1660AD475D7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1CC-4FA1-B7C4-1660AD475D7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1CC-4FA1-B7C4-1660AD475D7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Аркуш1!$A$2:$A$4</c:f>
              <c:strCache>
                <c:ptCount val="3"/>
                <c:pt idx="0">
                  <c:v>Так</c:v>
                </c:pt>
                <c:pt idx="1">
                  <c:v>ні</c:v>
                </c:pt>
                <c:pt idx="2">
                  <c:v>майже</c:v>
                </c:pt>
              </c:strCache>
            </c:strRef>
          </c:cat>
          <c:val>
            <c:numRef>
              <c:f>Аркуш1!$B$2:$B$4</c:f>
              <c:numCache>
                <c:formatCode>0%</c:formatCode>
                <c:ptCount val="3"/>
                <c:pt idx="0">
                  <c:v>0.82</c:v>
                </c:pt>
                <c:pt idx="1">
                  <c:v>0.06</c:v>
                </c:pt>
                <c:pt idx="2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E8-47BF-9C94-8ACD45B025A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4C886-63D6-4714-9250-8BF3B33D8BA5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252E2-792E-44DA-9548-1FDF4329537C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112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F252E2-792E-44DA-9548-1FDF4329537C}" type="slidenum">
              <a:rPr lang="ru-UA" smtClean="0"/>
              <a:t>12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5916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381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8954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4363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16874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070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20287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06506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6872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4679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0458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86241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3868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8482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2903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1252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398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2EC97-46BB-487A-8EA4-91B46E3D858A}" type="datetimeFigureOut">
              <a:rPr lang="ru-UA" smtClean="0"/>
              <a:t>06.10.2025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A86B4C1-C813-45AA-BDDC-584FAE481D01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456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273CE7-E208-4A0C-AD9A-68CC8A8C1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1629" y="802299"/>
            <a:ext cx="9589062" cy="1910422"/>
          </a:xfrm>
        </p:spPr>
        <p:txBody>
          <a:bodyPr>
            <a:no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 першокурсників </a:t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умов навчання в коледжі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1856250-B169-4856-A6B5-3881E2DCB2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3760" y="3531204"/>
            <a:ext cx="7641092" cy="2656236"/>
          </a:xfrm>
        </p:spPr>
        <p:txBody>
          <a:bodyPr>
            <a:normAutofit/>
          </a:bodyPr>
          <a:lstStyle/>
          <a:p>
            <a:pPr algn="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 соціальний педагог</a:t>
            </a:r>
          </a:p>
          <a:p>
            <a:pPr algn="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Маріупольського</a:t>
            </a:r>
          </a:p>
          <a:p>
            <a:pPr algn="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будівельного фахового коледжу</a:t>
            </a:r>
          </a:p>
          <a:p>
            <a:pPr algn="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Світлана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Зіненко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2025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190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A08217-B304-4DFF-A0D4-45F93E78F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Чи задоволені Ви своїм результатом у навчанні?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DAE9B40-7105-44FD-9F01-757EA42E73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586569"/>
              </p:ext>
            </p:extLst>
          </p:nvPr>
        </p:nvGraphicFramePr>
        <p:xfrm>
          <a:off x="844233" y="1851660"/>
          <a:ext cx="3316287" cy="392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0B3FFD28-BE0C-42C7-9295-369172A64B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1052641"/>
              </p:ext>
            </p:extLst>
          </p:nvPr>
        </p:nvGraphicFramePr>
        <p:xfrm>
          <a:off x="4388704" y="1744980"/>
          <a:ext cx="3246120" cy="4251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F9A8DF53-869D-431E-BD50-5A89B8E0A5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670710"/>
              </p:ext>
            </p:extLst>
          </p:nvPr>
        </p:nvGraphicFramePr>
        <p:xfrm>
          <a:off x="8101647" y="1744980"/>
          <a:ext cx="324612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62168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A6C877-623F-46EB-B7F8-E0BA72EE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Що заважає Вам досягти кращих результатів та успіхів у навчанні?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C8C76C2D-4A9A-42C1-9927-A231D43DCF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573810"/>
              </p:ext>
            </p:extLst>
          </p:nvPr>
        </p:nvGraphicFramePr>
        <p:xfrm>
          <a:off x="1149033" y="2042160"/>
          <a:ext cx="3148647" cy="4274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CDDF7185-118F-4545-B027-49C4011167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6273613"/>
              </p:ext>
            </p:extLst>
          </p:nvPr>
        </p:nvGraphicFramePr>
        <p:xfrm>
          <a:off x="4575810" y="1982893"/>
          <a:ext cx="3040380" cy="5033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DBECB534-F392-40E8-8656-DFAF1FE17E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6303023"/>
              </p:ext>
            </p:extLst>
          </p:nvPr>
        </p:nvGraphicFramePr>
        <p:xfrm>
          <a:off x="7838440" y="1905000"/>
          <a:ext cx="3040380" cy="4792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9555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4B64B-0B00-4326-881D-D1C1C4EA8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Для покращення навчальної діяльності Ви хотіли, щоб: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F956A7FC-E28E-4BC1-B62C-8FB2E65BAD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7986965"/>
              </p:ext>
            </p:extLst>
          </p:nvPr>
        </p:nvGraphicFramePr>
        <p:xfrm>
          <a:off x="4699000" y="1686108"/>
          <a:ext cx="3263900" cy="502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B08028C1-06EA-42B1-94BB-D04788830F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4474981"/>
              </p:ext>
            </p:extLst>
          </p:nvPr>
        </p:nvGraphicFramePr>
        <p:xfrm>
          <a:off x="8133079" y="1558655"/>
          <a:ext cx="3263900" cy="502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Місце для вмісту 7">
            <a:extLst>
              <a:ext uri="{FF2B5EF4-FFF2-40B4-BE49-F238E27FC236}">
                <a16:creationId xmlns:a16="http://schemas.microsoft.com/office/drawing/2014/main" id="{F6F97342-4C5B-4981-8152-2838F1D908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242936"/>
              </p:ext>
            </p:extLst>
          </p:nvPr>
        </p:nvGraphicFramePr>
        <p:xfrm>
          <a:off x="1043939" y="1686108"/>
          <a:ext cx="3863339" cy="4472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95671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DC0A0C-A910-48DE-90F6-BEE21C9C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Що Ви цінуєте у викладачах?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E0791A4A-D21B-4D3C-8252-A6C472F872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8794920"/>
              </p:ext>
            </p:extLst>
          </p:nvPr>
        </p:nvGraphicFramePr>
        <p:xfrm>
          <a:off x="943293" y="1440180"/>
          <a:ext cx="3316287" cy="479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2881FE48-AF18-4B75-A0ED-473C57EF8F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5980087"/>
              </p:ext>
            </p:extLst>
          </p:nvPr>
        </p:nvGraphicFramePr>
        <p:xfrm>
          <a:off x="4486593" y="1440180"/>
          <a:ext cx="3255327" cy="4983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9E5AA85B-8885-4562-A8D5-00FA7DC270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631777"/>
              </p:ext>
            </p:extLst>
          </p:nvPr>
        </p:nvGraphicFramePr>
        <p:xfrm>
          <a:off x="7995602" y="1440181"/>
          <a:ext cx="3255327" cy="487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81393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8CFF6-936F-46CE-9DEF-C8F91BEF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 Яка робота під час навчальної діяльності для Вас є найбільш цікава?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4770AAFC-78CE-4FCA-9DA4-F0CAE92143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979390"/>
              </p:ext>
            </p:extLst>
          </p:nvPr>
        </p:nvGraphicFramePr>
        <p:xfrm>
          <a:off x="722313" y="2110740"/>
          <a:ext cx="3270567" cy="4602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A69D229C-6AC5-4900-B074-1E2EFD69CE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5974902"/>
              </p:ext>
            </p:extLst>
          </p:nvPr>
        </p:nvGraphicFramePr>
        <p:xfrm>
          <a:off x="4163059" y="2110740"/>
          <a:ext cx="3169920" cy="4858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BFFA9B13-96E8-4C36-A4A6-74D1B93E40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5678244"/>
              </p:ext>
            </p:extLst>
          </p:nvPr>
        </p:nvGraphicFramePr>
        <p:xfrm>
          <a:off x="7503159" y="2017373"/>
          <a:ext cx="3169921" cy="490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69673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4571B8-DD62-4A99-B016-0E2ED7B11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Як Вам краще сприймати новий навчальний матеріал?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38ABE42-249D-46FE-8BB7-6EC1AB4E8D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53267"/>
              </p:ext>
            </p:extLst>
          </p:nvPr>
        </p:nvGraphicFramePr>
        <p:xfrm>
          <a:off x="1065213" y="1790700"/>
          <a:ext cx="3171507" cy="4831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25FEC174-1B63-41E0-BE34-0CC6F35104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7343793"/>
              </p:ext>
            </p:extLst>
          </p:nvPr>
        </p:nvGraphicFramePr>
        <p:xfrm>
          <a:off x="4495690" y="1790700"/>
          <a:ext cx="3171507" cy="452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3E97F7A5-9319-403C-A954-735E6EF4BD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4529243"/>
              </p:ext>
            </p:extLst>
          </p:nvPr>
        </p:nvGraphicFramePr>
        <p:xfrm>
          <a:off x="7876111" y="1790700"/>
          <a:ext cx="3250676" cy="4809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83465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66BF48-490B-4E29-B7AA-B273F2DCD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Чи впливають на результат Вашої навчальної діяльності відносини в групі, в якій Ви навчаєтесь?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585534E4-84AC-4099-97E2-83D0CB8F6D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999106"/>
              </p:ext>
            </p:extLst>
          </p:nvPr>
        </p:nvGraphicFramePr>
        <p:xfrm>
          <a:off x="859473" y="1744979"/>
          <a:ext cx="3477500" cy="468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EF80AD06-7AA7-46CD-9037-A494235294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2905201"/>
              </p:ext>
            </p:extLst>
          </p:nvPr>
        </p:nvGraphicFramePr>
        <p:xfrm>
          <a:off x="4357250" y="1744979"/>
          <a:ext cx="3477499" cy="468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3F095896-D046-489E-B5CA-481D0D74DA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0119695"/>
              </p:ext>
            </p:extLst>
          </p:nvPr>
        </p:nvGraphicFramePr>
        <p:xfrm>
          <a:off x="7947661" y="1858433"/>
          <a:ext cx="3384866" cy="468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55017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FC4D0-F63D-4645-9935-BB183C58A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Чи з усіма своїми одногрупниками Ви встигли налагодити товариські відносини?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8A3EADC3-F660-4525-843C-B54A8EFDB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339031"/>
              </p:ext>
            </p:extLst>
          </p:nvPr>
        </p:nvGraphicFramePr>
        <p:xfrm>
          <a:off x="958533" y="1714500"/>
          <a:ext cx="3407727" cy="5088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104E939B-CAC5-436A-95BB-BD754AE614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2579379"/>
              </p:ext>
            </p:extLst>
          </p:nvPr>
        </p:nvGraphicFramePr>
        <p:xfrm>
          <a:off x="4523740" y="1714500"/>
          <a:ext cx="3492500" cy="500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05DBF385-B87A-48F6-BFB6-8147216D6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520367"/>
              </p:ext>
            </p:extLst>
          </p:nvPr>
        </p:nvGraphicFramePr>
        <p:xfrm>
          <a:off x="8173720" y="1638300"/>
          <a:ext cx="3488372" cy="5219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57055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78F34-7660-4121-84AA-B63C2DB83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Висновки:</a:t>
            </a:r>
            <a:endParaRPr lang="ru-UA" sz="5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79B433-26CA-484F-B4FC-7B43B8C4E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коледжі є категорія студентів, в котрих відсутнє бажання вчитись. Причиною може бути недостатній рівень шкільної загальноосвітньої підготовки. Такі діти не в змозі тривалий час бути зосередженими, уважними, посидючими. Головне в роботі з ними – терпіння та наполегливість. Треба розвивати вміння доводити справу до кінця, діяти цілеспрямовано та планомірно.</a:t>
            </a:r>
          </a:p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є категорія замкнених студентів. У спілкуванні з ними потрібно виявляти максимальну стриманість та терпимість. Необхідно дати зрозуміти, що дорослий – їхній союзник у вирішенні внутрішніх проблем.</a:t>
            </a:r>
          </a:p>
          <a:p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2D9C0D4-A1E0-4178-A611-0EE35E35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949" y="601980"/>
            <a:ext cx="8393926" cy="2895600"/>
          </a:xfrm>
        </p:spPr>
        <p:txBody>
          <a:bodyPr>
            <a:normAutofit/>
          </a:bodyPr>
          <a:lstStyle/>
          <a:p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 знати дитину, знати її силу і слабкості, розуміти її думки, переживання, бережно доторкнутися до її серця</a:t>
            </a:r>
            <a:endParaRPr lang="ru-UA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52E4C53-37F6-4A28-B75A-A9D6A17641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В.О. Сухомлинський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6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66B9140-F59F-490D-8D7B-7687EBCE5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1821910"/>
          </a:xfrm>
        </p:spPr>
        <p:txBody>
          <a:bodyPr>
            <a:noAutofit/>
          </a:bodyPr>
          <a:lstStyle/>
          <a:p>
            <a:pPr algn="just"/>
            <a:r>
              <a:rPr lang="uk-UA" sz="2800" b="1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результат взаємодії індивіда і навколишнього середовища, що забезпечує оптимальне його пристосування до життя і діяльності.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04DCD72-B73E-40B0-8860-800E736D2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948940"/>
            <a:ext cx="8915400" cy="296228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b="1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 першокурсника до студентського життя</a:t>
            </a:r>
            <a:r>
              <a:rPr lang="uk-UA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 включення першокурсника в студентське життя, звикання його до мікроклімату навчальної групи, форми проведення навчальних занять, певному навчальному навантаженню, процес психологічного включення в атмосферу студентського життя.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82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C915DAA0-362F-4C58-B2A1-AF1924867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UA" dirty="0"/>
          </a:p>
        </p:txBody>
      </p:sp>
      <p:sp>
        <p:nvSpPr>
          <p:cNvPr id="18" name="Місце для вмісту 17">
            <a:extLst>
              <a:ext uri="{FF2B5EF4-FFF2-40B4-BE49-F238E27FC236}">
                <a16:creationId xmlns:a16="http://schemas.microsoft.com/office/drawing/2014/main" id="{B6CD889B-C32B-4132-95B5-C147099C0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140" y="0"/>
            <a:ext cx="9912032" cy="6697980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 адаптації: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Дидактична –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пристосування студентів до нової системи навчання.</a:t>
            </a:r>
            <a:endParaRPr lang="uk-UA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Соціальна: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соціальної ролі; зміна кола спілкування; потреба в самоствердженні в колективі; прийняття нормативно-правових вимог коледжу.</a:t>
            </a:r>
            <a:endParaRPr lang="uk-UA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–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інтересу до обраної спеціальності.</a:t>
            </a:r>
            <a:endParaRPr lang="uk-UA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Психологічна: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 здійснювати психологічну саморегуляцію поведінки і діяльності; стан психологічного задоволення, комфорту.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Біологічна: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 організму до нових умов, режиму, сну, фізичних та нервових навантажень; режим і якість харчування.</a:t>
            </a:r>
            <a:endParaRPr lang="uk-UA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96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86240-D5F0-4286-8450-0D285E708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швидкості адаптації та її результатів розрізняють такі типи адаптації студента:</a:t>
            </a:r>
            <a:endParaRPr lang="ru-UA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C5ECF-7B73-4ACB-808F-3A463ACD8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студент, який легко адаптується но нових умов, швидко виробляє стратегію своєї поведінки, легко входить в колектив; поведінка емоційно стійка, неконфліктна.</a:t>
            </a:r>
          </a:p>
          <a:p>
            <a:pPr algn="just"/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тип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студент, адаптація якого цілком залежить від середовища й соціального оточення. Трапляються ускладнення і в організації своєї роботи, і в режимі праці, і в спілкуванні. Важлива допомога, зовнішній контроль і підтримка.</a:t>
            </a:r>
          </a:p>
          <a:p>
            <a:pPr algn="just"/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тип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студент, який важко адаптується через свої індивідуальні особливості. Поведінка його деструктивна, конфліктна, емоційно нестійка, з неадекватною реакцією на вимоги та умови навчання. У період адаптації студент переживає деструктивний стан.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57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92D5405-91E6-4C4A-A737-E26DFF3E1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 адаптації студентів-першокурсників</a:t>
            </a:r>
            <a:endParaRPr lang="ru-UA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я 6">
            <a:extLst>
              <a:ext uri="{FF2B5EF4-FFF2-40B4-BE49-F238E27FC236}">
                <a16:creationId xmlns:a16="http://schemas.microsoft.com/office/drawing/2014/main" id="{3392193D-7E1F-49A9-A780-B713CCD21A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484638"/>
              </p:ext>
            </p:extLst>
          </p:nvPr>
        </p:nvGraphicFramePr>
        <p:xfrm>
          <a:off x="2589213" y="2133600"/>
          <a:ext cx="89154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83721102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8678598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184582119"/>
                    </a:ext>
                  </a:extLst>
                </a:gridCol>
              </a:tblGrid>
              <a:tr h="4297680"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першому етапі важливу роль відіграє куратор, який має допомогти студентам адаптуватися до нових умов та створити сприятливий клімат у групі. </a:t>
                      </a:r>
                      <a:endParaRPr lang="ru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Другий етап характеризується налагодженням контакту з викладачем, який може бути психологічним, логічним та моральним. На цьому етапі викладачеві важливо надати психологічну підтримку під час виконання різноманітних завдань.</a:t>
                      </a:r>
                      <a:endParaRPr lang="ru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Третій етап – професійна адаптація є процесом, під час якого у студентів формується інтерес до обраної професії та наполегливість до опанування повним обсягом знань, умінь, навичок із обраної професії.</a:t>
                      </a:r>
                      <a:endParaRPr lang="ru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948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25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611FA-766C-4757-9EEA-E9BF1CF23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821910"/>
          </a:xfrm>
        </p:spPr>
        <p:txBody>
          <a:bodyPr>
            <a:no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 в рамках адаптаційного періоду проводяться відповідні анкетування та тестування, що допомагають з’ясувати індивідуальні особливості студентів, їх нахили і вподобання.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8A53A4-DE5C-4193-935A-6ABF94EE6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0920" y="2446020"/>
            <a:ext cx="7953692" cy="413004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«Особливості проходження соціальної, психологічної адаптації студентів»:</a:t>
            </a:r>
          </a:p>
          <a:p>
            <a:pPr marL="0" indent="0" algn="just">
              <a:buNone/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тестувань дозволяють оперативно скорегувати систему навчально-виховних та позанавчальних заходів, направлених на успішне «входження» студентів нового набору в студентський колектив коледжу.</a:t>
            </a:r>
            <a:endParaRPr lang="ru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036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5A6646-113E-44E8-B3AC-4B48AAE5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Як, на Вашу думку, чи відіграє освіта нині важливу роль у житті людини?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Місце для вмісту 8">
            <a:extLst>
              <a:ext uri="{FF2B5EF4-FFF2-40B4-BE49-F238E27FC236}">
                <a16:creationId xmlns:a16="http://schemas.microsoft.com/office/drawing/2014/main" id="{5B67337A-2A9E-49ED-B018-8AEFE15897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191961"/>
              </p:ext>
            </p:extLst>
          </p:nvPr>
        </p:nvGraphicFramePr>
        <p:xfrm>
          <a:off x="-1114107" y="17907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0105EDAE-E230-4902-8849-BC89F6068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4374134"/>
              </p:ext>
            </p:extLst>
          </p:nvPr>
        </p:nvGraphicFramePr>
        <p:xfrm>
          <a:off x="4328160" y="1842453"/>
          <a:ext cx="4625340" cy="3778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іаграма 14">
            <a:extLst>
              <a:ext uri="{FF2B5EF4-FFF2-40B4-BE49-F238E27FC236}">
                <a16:creationId xmlns:a16="http://schemas.microsoft.com/office/drawing/2014/main" id="{F19D9DC6-182A-425F-AB2F-BB6B7D010F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1481182"/>
              </p:ext>
            </p:extLst>
          </p:nvPr>
        </p:nvGraphicFramePr>
        <p:xfrm>
          <a:off x="7612380" y="1801495"/>
          <a:ext cx="4856480" cy="387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9451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5DC212-CA9F-4E7B-AEBC-31BA1F55D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Я навчаюсь у коледжі, тому що…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93EF8A81-E80A-47E2-9BA3-75B41DB4F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592170"/>
              </p:ext>
            </p:extLst>
          </p:nvPr>
        </p:nvGraphicFramePr>
        <p:xfrm>
          <a:off x="223899" y="1478280"/>
          <a:ext cx="4738052" cy="4358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іаграма 8">
            <a:extLst>
              <a:ext uri="{FF2B5EF4-FFF2-40B4-BE49-F238E27FC236}">
                <a16:creationId xmlns:a16="http://schemas.microsoft.com/office/drawing/2014/main" id="{170D7BBD-8F73-443C-BA04-76E260AC5E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1614030"/>
              </p:ext>
            </p:extLst>
          </p:nvPr>
        </p:nvGraphicFramePr>
        <p:xfrm>
          <a:off x="4036060" y="1478280"/>
          <a:ext cx="4738052" cy="4358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іаграма 11">
            <a:extLst>
              <a:ext uri="{FF2B5EF4-FFF2-40B4-BE49-F238E27FC236}">
                <a16:creationId xmlns:a16="http://schemas.microsoft.com/office/drawing/2014/main" id="{CAB340B2-1AB4-48FD-8FAF-835E2281FA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3844586"/>
              </p:ext>
            </p:extLst>
          </p:nvPr>
        </p:nvGraphicFramePr>
        <p:xfrm>
          <a:off x="8223347" y="1478281"/>
          <a:ext cx="4121053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26150994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504</TotalTime>
  <Words>729</Words>
  <Application>Microsoft Office PowerPoint</Application>
  <PresentationFormat>Широкий екран</PresentationFormat>
  <Paragraphs>73</Paragraphs>
  <Slides>18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</vt:lpstr>
      <vt:lpstr>Wingdings 3</vt:lpstr>
      <vt:lpstr>Віхоть</vt:lpstr>
      <vt:lpstr>Адаптація першокурсників  до умов навчання в коледжі</vt:lpstr>
      <vt:lpstr>Потрібно знати дитину, знати її силу і слабкості, розуміти її думки, переживання, бережно доторкнутися до її серця</vt:lpstr>
      <vt:lpstr>Адаптація – це результат взаємодії індивіда і навколишнього середовища, що забезпечує оптимальне його пристосування до життя і діяльності.</vt:lpstr>
      <vt:lpstr> </vt:lpstr>
      <vt:lpstr>Залежно від швидкості адаптації та її результатів розрізняють такі типи адаптації студента:</vt:lpstr>
      <vt:lpstr>Етапи адаптації студентів-першокурсників</vt:lpstr>
      <vt:lpstr>Обов’язково в рамках адаптаційного періоду проводяться відповідні анкетування та тестування, що допомагають з’ясувати індивідуальні особливості студентів, їх нахили і вподобання.</vt:lpstr>
      <vt:lpstr>1. Як, на Вашу думку, чи відіграє освіта нині важливу роль у житті людини?</vt:lpstr>
      <vt:lpstr>2. Я навчаюсь у коледжі, тому що…</vt:lpstr>
      <vt:lpstr>3. Чи задоволені Ви своїм результатом у навчанні?</vt:lpstr>
      <vt:lpstr>4. Що заважає Вам досягти кращих результатів та успіхів у навчанні?</vt:lpstr>
      <vt:lpstr>5. Для покращення навчальної діяльності Ви хотіли, щоб:</vt:lpstr>
      <vt:lpstr>6. Що Ви цінуєте у викладачах?</vt:lpstr>
      <vt:lpstr>7.  Яка робота під час навчальної діяльності для Вас є найбільш цікава?</vt:lpstr>
      <vt:lpstr>8. Як Вам краще сприймати новий навчальний матеріал?</vt:lpstr>
      <vt:lpstr>9. Чи впливають на результат Вашої навчальної діяльності відносини в групі, в якій Ви навчаєтесь?</vt:lpstr>
      <vt:lpstr>10. Чи з усіма своїми одногрупниками Ви встигли налагодити товариські відносини?</vt:lpstr>
      <vt:lpstr>Висновки: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Адаптація першокурсників до умов навчання в коледжі</dc:title>
  <dc:creator>MBFK</dc:creator>
  <cp:lastModifiedBy>MBFK</cp:lastModifiedBy>
  <cp:revision>10</cp:revision>
  <dcterms:created xsi:type="dcterms:W3CDTF">2025-02-15T08:26:45Z</dcterms:created>
  <dcterms:modified xsi:type="dcterms:W3CDTF">2025-10-06T06:22:04Z</dcterms:modified>
</cp:coreProperties>
</file>